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6" r:id="rId7"/>
    <p:sldId id="264" r:id="rId8"/>
    <p:sldId id="282" r:id="rId9"/>
    <p:sldId id="283" r:id="rId10"/>
    <p:sldId id="281" r:id="rId11"/>
    <p:sldId id="258" r:id="rId12"/>
    <p:sldId id="268" r:id="rId13"/>
    <p:sldId id="284" r:id="rId14"/>
    <p:sldId id="286" r:id="rId15"/>
    <p:sldId id="259" r:id="rId16"/>
    <p:sldId id="270" r:id="rId17"/>
    <p:sldId id="271" r:id="rId18"/>
    <p:sldId id="272" r:id="rId19"/>
    <p:sldId id="28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69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328BF-8E75-4CD8-A018-3F12BA38E368}" v="2" dt="2026-03-31T15:55:12.972"/>
    <p1510:client id="{5EA78526-1EC6-A5F1-4E43-BEC93078375D}" v="884" dt="2026-03-31T15:39:16.434"/>
    <p1510:client id="{9A3F3B5C-08DF-1AF4-A71E-740C184AB1B6}" v="14" dt="2026-03-31T16:03:26.329"/>
    <p1510:client id="{AC382271-2538-1443-32EC-11975FF3CB5D}" v="96" dt="2026-03-31T15:56:24.773"/>
    <p1510:client id="{B20F1FF2-3857-8251-2741-EC95B6B1789C}" v="15" dt="2026-03-31T00:32:27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2" y="97104"/>
            <a:ext cx="4134357" cy="3331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492488"/>
            <a:ext cx="3349751" cy="14113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73880" y="0"/>
            <a:ext cx="78181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6644" y="6338703"/>
            <a:ext cx="21966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383669" y="6338703"/>
            <a:ext cx="1392578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776247" y="6342301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C53C90-8C33-0C80-CBD4-B3BEE604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8" y="1869103"/>
            <a:ext cx="9337042" cy="4906929"/>
          </a:xfrm>
        </p:spPr>
        <p:txBody>
          <a:bodyPr>
            <a:normAutofit/>
          </a:bodyPr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1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11" y="105196"/>
            <a:ext cx="9023561" cy="2113392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484255"/>
            <a:ext cx="8467558" cy="3539514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685800" indent="-4572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011" y="73742"/>
            <a:ext cx="6863496" cy="2220726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565591" cy="6858000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0" y="2726267"/>
            <a:ext cx="5916507" cy="343678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8000" y="6343955"/>
            <a:ext cx="298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8786" y="3335364"/>
            <a:ext cx="4659735" cy="1645198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4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7" y="1731332"/>
            <a:ext cx="3493858" cy="345689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727014"/>
            <a:ext cx="4956175" cy="346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388700"/>
            <a:ext cx="3923455" cy="408358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1" y="1389134"/>
            <a:ext cx="6045390" cy="408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050111"/>
            <a:ext cx="3496147" cy="494066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75703" cy="4940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707549"/>
            <a:ext cx="3349754" cy="27214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8184"/>
            <a:ext cx="6928103" cy="5514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3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11" y="612648"/>
            <a:ext cx="6426389" cy="1143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7368" y="1978488"/>
            <a:ext cx="6418935" cy="428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6010" y="6343955"/>
            <a:ext cx="336490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30713" y="6343955"/>
            <a:ext cx="2060808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09600"/>
            <a:ext cx="6339541" cy="1143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975104"/>
            <a:ext cx="6339414" cy="4228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831" y="0"/>
            <a:ext cx="456716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64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09862"/>
            <a:ext cx="10963656" cy="451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68" y="474177"/>
            <a:ext cx="6950232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2168" y="1627632"/>
            <a:ext cx="6950232" cy="4686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32168" y="6343955"/>
            <a:ext cx="342290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75488"/>
            <a:ext cx="6858000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627632"/>
            <a:ext cx="6858000" cy="453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6870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15853" y="6346870"/>
            <a:ext cx="2925587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346870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72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23332"/>
            <a:ext cx="4477512" cy="13289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9" y="1975104"/>
            <a:ext cx="4477512" cy="4282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889" y="6343955"/>
            <a:ext cx="21050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20623"/>
            <a:ext cx="4494189" cy="13258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1975104"/>
            <a:ext cx="4494063" cy="4156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776" y="6343955"/>
            <a:ext cx="2098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3651" y="6343955"/>
            <a:ext cx="1573037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658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8" y="0"/>
            <a:ext cx="65330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15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48" y="425503"/>
            <a:ext cx="3657600" cy="16672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29602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7848" y="2315569"/>
            <a:ext cx="3657600" cy="3854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918704" y="6343955"/>
            <a:ext cx="230005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24724" y="6343955"/>
            <a:ext cx="922372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9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429768"/>
            <a:ext cx="3657600" cy="16672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3" y="2315569"/>
            <a:ext cx="3657600" cy="3814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7" y="6343955"/>
            <a:ext cx="16373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03447" y="6343955"/>
            <a:ext cx="949766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53213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5088" y="0"/>
            <a:ext cx="729691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10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1" y="929554"/>
            <a:ext cx="2699254" cy="185894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3011335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8061" y="6343955"/>
            <a:ext cx="14044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1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929554"/>
            <a:ext cx="2699254" cy="185894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011335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6165" y="6343955"/>
            <a:ext cx="15975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3743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5677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50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012268"/>
            <a:ext cx="4019522" cy="112727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5012267"/>
            <a:ext cx="6426391" cy="124157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8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162318"/>
            <a:ext cx="3044954" cy="1892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4162318"/>
            <a:ext cx="7460029" cy="20915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8950" y="284481"/>
            <a:ext cx="4458249" cy="432031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8950" y="4870174"/>
            <a:ext cx="3856735" cy="103366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95675" cy="68580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8950" y="6343955"/>
            <a:ext cx="2100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6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712508"/>
            <a:ext cx="3014218" cy="201978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064" y="1"/>
            <a:ext cx="10734656" cy="3260034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3680652"/>
            <a:ext cx="7460029" cy="255878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7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7477"/>
            <a:ext cx="3021873" cy="17735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3135210"/>
            <a:ext cx="27910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707476"/>
            <a:ext cx="7460029" cy="23304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3135210"/>
            <a:ext cx="1559379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3135210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636524"/>
            <a:ext cx="12192000" cy="3221477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7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9341"/>
            <a:ext cx="10969753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712912"/>
            <a:ext cx="4485564" cy="4613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0555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32969" y="6343955"/>
            <a:ext cx="1449697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682667" y="6343955"/>
            <a:ext cx="443060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EBBFE7-73C3-3FA5-7EE3-B7845CF7CA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59438" y="1712913"/>
            <a:ext cx="6532562" cy="5145087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838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9341"/>
            <a:ext cx="10969753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12398"/>
            <a:ext cx="4637269" cy="4207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422D5-19BC-1CA0-FD0B-D86260BAA3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37221" y="1912938"/>
            <a:ext cx="5741992" cy="422433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7784"/>
            <a:ext cx="10969753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37C0C1-9469-8309-7EC0-2377516265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712913"/>
            <a:ext cx="6532563" cy="51450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255" y="1712911"/>
            <a:ext cx="4479145" cy="4617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03254" y="6343955"/>
            <a:ext cx="2144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98655" y="6343955"/>
            <a:ext cx="1449697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5200" y="6343955"/>
            <a:ext cx="443060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9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6802"/>
            <a:ext cx="4672584" cy="126948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468" y="2173850"/>
            <a:ext cx="4564763" cy="396368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3" y="732155"/>
            <a:ext cx="5676838" cy="5405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1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09098"/>
            <a:ext cx="3696859" cy="131634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5"/>
            <a:ext cx="3540760" cy="385375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709098"/>
            <a:ext cx="6644488" cy="5439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59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893733"/>
            <a:ext cx="9762068" cy="105980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484094"/>
            <a:ext cx="10543032" cy="4536141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953000"/>
            <a:ext cx="9762068" cy="1236133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787400"/>
            <a:ext cx="10543032" cy="4682067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335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893733"/>
            <a:ext cx="9762068" cy="105980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6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484094"/>
            <a:ext cx="10543032" cy="4536141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390" y="1411358"/>
            <a:ext cx="3888410" cy="28455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388" y="4403039"/>
            <a:ext cx="388841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7424272" cy="68580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6388" y="6343955"/>
            <a:ext cx="2100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785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06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4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269323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716282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64" y="42335"/>
            <a:ext cx="11517039" cy="6172200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8000" b="1"/>
            </a:lvl1pPr>
            <a:lvl2pPr marL="228600" indent="0">
              <a:lnSpc>
                <a:spcPct val="90000"/>
              </a:lnSpc>
              <a:buNone/>
              <a:defRPr sz="7200" b="1"/>
            </a:lvl2pPr>
            <a:lvl3pPr marL="457200" indent="0">
              <a:lnSpc>
                <a:spcPct val="90000"/>
              </a:lnSpc>
              <a:buNone/>
              <a:defRPr sz="6600" b="1"/>
            </a:lvl3pPr>
            <a:lvl4pPr marL="685800" indent="0">
              <a:lnSpc>
                <a:spcPct val="90000"/>
              </a:lnSpc>
              <a:buNone/>
              <a:defRPr sz="6000" b="1"/>
            </a:lvl4pPr>
            <a:lvl5pPr marL="914400" indent="0">
              <a:lnSpc>
                <a:spcPct val="90000"/>
              </a:lnSpc>
              <a:buNone/>
              <a:defRPr sz="54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65" y="42335"/>
            <a:ext cx="11517038" cy="6172200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8000" b="1"/>
            </a:lvl1pPr>
            <a:lvl2pPr marL="228600" indent="0">
              <a:lnSpc>
                <a:spcPct val="90000"/>
              </a:lnSpc>
              <a:buNone/>
              <a:defRPr sz="7200" b="1"/>
            </a:lvl2pPr>
            <a:lvl3pPr marL="457200" indent="0">
              <a:lnSpc>
                <a:spcPct val="90000"/>
              </a:lnSpc>
              <a:buNone/>
              <a:defRPr sz="6600" b="1"/>
            </a:lvl3pPr>
            <a:lvl4pPr marL="685800" indent="0">
              <a:lnSpc>
                <a:spcPct val="90000"/>
              </a:lnSpc>
              <a:buNone/>
              <a:defRPr sz="6000" b="1"/>
            </a:lvl4pPr>
            <a:lvl5pPr marL="914400" indent="0">
              <a:lnSpc>
                <a:spcPct val="90000"/>
              </a:lnSpc>
              <a:buNone/>
              <a:defRPr sz="54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3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160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160"/>
            <a:ext cx="2202644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160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725" y="755374"/>
            <a:ext cx="10872216" cy="601922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7200" b="1"/>
            </a:lvl1pPr>
            <a:lvl2pPr marL="228600" indent="0">
              <a:lnSpc>
                <a:spcPct val="90000"/>
              </a:lnSpc>
              <a:buNone/>
              <a:defRPr sz="6600" b="1"/>
            </a:lvl2pPr>
            <a:lvl3pPr marL="457200" indent="0">
              <a:lnSpc>
                <a:spcPct val="90000"/>
              </a:lnSpc>
              <a:buNone/>
              <a:defRPr sz="6000" b="1"/>
            </a:lvl3pPr>
            <a:lvl4pPr marL="685800" indent="0">
              <a:lnSpc>
                <a:spcPct val="90000"/>
              </a:lnSpc>
              <a:buNone/>
              <a:defRPr sz="5400" b="1"/>
            </a:lvl4pPr>
            <a:lvl5pPr marL="914400" indent="0">
              <a:lnSpc>
                <a:spcPct val="90000"/>
              </a:lnSpc>
              <a:buNone/>
              <a:defRPr sz="48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372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6E1CB6-4A50-1364-430B-EF249B6D00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774" y="1033272"/>
            <a:ext cx="10972800" cy="478231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8000" b="1">
                <a:solidFill>
                  <a:schemeClr val="accent1">
                    <a:lumMod val="75000"/>
                  </a:schemeClr>
                </a:solidFill>
              </a:defRPr>
            </a:lvl1pPr>
            <a:lvl2pPr marL="228600" indent="0">
              <a:lnSpc>
                <a:spcPct val="100000"/>
              </a:lnSpc>
              <a:buNone/>
              <a:defRPr sz="8000" b="1">
                <a:solidFill>
                  <a:schemeClr val="accent1">
                    <a:lumMod val="75000"/>
                  </a:schemeClr>
                </a:solidFill>
              </a:defRPr>
            </a:lvl2pPr>
            <a:lvl3pPr marL="457200" indent="0">
              <a:lnSpc>
                <a:spcPct val="100000"/>
              </a:lnSpc>
              <a:buNone/>
              <a:defRPr sz="8000" b="1">
                <a:solidFill>
                  <a:schemeClr val="accent1">
                    <a:lumMod val="75000"/>
                  </a:schemeClr>
                </a:solidFill>
              </a:defRPr>
            </a:lvl3pPr>
            <a:lvl4pPr marL="685800" indent="0">
              <a:lnSpc>
                <a:spcPct val="100000"/>
              </a:lnSpc>
              <a:buNone/>
              <a:defRPr sz="8000" b="1">
                <a:solidFill>
                  <a:schemeClr val="accent1">
                    <a:lumMod val="75000"/>
                  </a:schemeClr>
                </a:solidFill>
              </a:defRPr>
            </a:lvl4pPr>
            <a:lvl5pPr marL="914400" indent="0">
              <a:lnSpc>
                <a:spcPct val="100000"/>
              </a:lnSpc>
              <a:buNone/>
              <a:defRPr sz="8000" b="1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8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5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" y="45720"/>
            <a:ext cx="10872216" cy="61722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None/>
              <a:defRPr lang="en-US" sz="7200" b="1" dirty="0"/>
            </a:lvl1pPr>
            <a:lvl2pPr marL="228600" indent="0">
              <a:lnSpc>
                <a:spcPct val="90000"/>
              </a:lnSpc>
              <a:buNone/>
              <a:defRPr lang="en-US" sz="6600" b="1" dirty="0"/>
            </a:lvl2pPr>
            <a:lvl3pPr marL="457200" indent="0">
              <a:lnSpc>
                <a:spcPct val="90000"/>
              </a:lnSpc>
              <a:buNone/>
              <a:defRPr lang="en-US" sz="6000" b="1" dirty="0"/>
            </a:lvl3pPr>
            <a:lvl4pPr marL="685800" indent="0">
              <a:lnSpc>
                <a:spcPct val="90000"/>
              </a:lnSpc>
              <a:buNone/>
              <a:defRPr lang="en-US" sz="5400" b="1" dirty="0"/>
            </a:lvl4pPr>
            <a:lvl5pPr marL="914400" indent="0">
              <a:lnSpc>
                <a:spcPct val="90000"/>
              </a:lnSpc>
              <a:buNone/>
              <a:defRPr lang="en-US" sz="4800" b="1" dirty="0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47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9200"/>
            <a:ext cx="9198864" cy="64008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spc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3324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9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4955722"/>
            <a:ext cx="8863084" cy="669472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77008" y="1344168"/>
            <a:ext cx="8863085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1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7468" y="4893733"/>
            <a:ext cx="5638800" cy="788610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2000" b="1" spc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2666" y="1388534"/>
            <a:ext cx="8483601" cy="3371246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10000"/>
              </a:lnSpc>
              <a:spcBef>
                <a:spcPts val="0"/>
              </a:spcBef>
              <a:buNone/>
              <a:defRPr sz="5400">
                <a:latin typeface="+mj-lt"/>
              </a:defRPr>
            </a:lvl1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2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2064"/>
            <a:ext cx="10741152" cy="96926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825625"/>
            <a:ext cx="50749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8563" y="1825625"/>
            <a:ext cx="50752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5201704"/>
            <a:ext cx="11213593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71760"/>
            <a:ext cx="11213593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064"/>
            <a:ext cx="10745788" cy="96926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387600"/>
            <a:ext cx="5075238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468" y="1685735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9832" y="2387600"/>
            <a:ext cx="5075556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7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2064"/>
            <a:ext cx="10963656" cy="9692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5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13232"/>
            <a:ext cx="3595634" cy="162532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90800"/>
            <a:ext cx="3595634" cy="37135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713232"/>
            <a:ext cx="6440258" cy="559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8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13232"/>
            <a:ext cx="3595634" cy="17620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346063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713232"/>
            <a:ext cx="6139637" cy="545896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8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89808"/>
            <a:ext cx="11462003" cy="2514600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118757"/>
            <a:ext cx="10963528" cy="2620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6080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7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" y="82209"/>
            <a:ext cx="10280809" cy="45720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4800600"/>
            <a:ext cx="7083554" cy="1093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9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1143000"/>
            <a:ext cx="8683753" cy="30951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4498848"/>
            <a:ext cx="6881457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09" y="6343955"/>
            <a:ext cx="2875064" cy="365125"/>
          </a:xfrm>
        </p:spPr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1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" y="82209"/>
            <a:ext cx="9899809" cy="45720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4800600"/>
            <a:ext cx="7083554" cy="1093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447800"/>
            <a:ext cx="8686800" cy="2491655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8"/>
            <a:ext cx="7588155" cy="102931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4649"/>
            <a:ext cx="10963655" cy="972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09862"/>
            <a:ext cx="10963656" cy="451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10AE426-CBD1-49BA-A1DA-945CCEE2ED8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7296">
          <p15:clr>
            <a:srgbClr val="F26B43"/>
          </p15:clr>
        </p15:guide>
        <p15:guide id="10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sse.dc.gov/service/testing-accommodations" TargetMode="External"/><Relationship Id="rId2" Type="http://schemas.openxmlformats.org/officeDocument/2006/relationships/hyperlink" Target="https://dc.mypearsonsupport.com/test-design.html" TargetMode="Externa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washingtonpost.com/education/2024/04/23/dc-cape-parcc-test-dcps/" TargetMode="External"/><Relationship Id="rId4" Type="http://schemas.openxmlformats.org/officeDocument/2006/relationships/hyperlink" Target="https://dc.mypearsonsupport.com/practice-test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B740-F0B4-0659-B65C-19689F895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5201704"/>
            <a:ext cx="11213593" cy="786384"/>
          </a:xfrm>
        </p:spPr>
        <p:txBody>
          <a:bodyPr anchor="b">
            <a:normAutofit/>
          </a:bodyPr>
          <a:lstStyle/>
          <a:p>
            <a:r>
              <a:rPr lang="en-US"/>
              <a:t>LT Learning Lab: DC 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81CDD-41B4-D4BA-6CA0-D5F03F339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71760"/>
            <a:ext cx="11213593" cy="365125"/>
          </a:xfrm>
        </p:spPr>
        <p:txBody>
          <a:bodyPr>
            <a:normAutofit/>
          </a:bodyPr>
          <a:lstStyle/>
          <a:p>
            <a:r>
              <a:rPr lang="en-US"/>
              <a:t>Presentation subtitle</a:t>
            </a:r>
          </a:p>
        </p:txBody>
      </p:sp>
      <p:pic>
        <p:nvPicPr>
          <p:cNvPr id="6" name="Picture Placeholder 5" descr="A close up of a fabric&#10;&#10;AI-generated content may be incorrect.">
            <a:extLst>
              <a:ext uri="{FF2B5EF4-FFF2-40B4-BE49-F238E27FC236}">
                <a16:creationId xmlns:a16="http://schemas.microsoft.com/office/drawing/2014/main" id="{8EA9B9BA-2A52-3D17-DF37-6023690BC2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13646"/>
          <a:stretch/>
        </p:blipFill>
        <p:spPr>
          <a:xfrm>
            <a:off x="0" y="57"/>
            <a:ext cx="12191999" cy="4986311"/>
          </a:xfrm>
          <a:noFill/>
        </p:spPr>
      </p:pic>
    </p:spTree>
    <p:extLst>
      <p:ext uri="{BB962C8B-B14F-4D97-AF65-F5344CB8AC3E}">
        <p14:creationId xmlns:p14="http://schemas.microsoft.com/office/powerpoint/2010/main" val="258923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4F44-C1D3-F032-7CC7-5C94BEB6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Types:</a:t>
            </a:r>
          </a:p>
        </p:txBody>
      </p:sp>
      <p:pic>
        <p:nvPicPr>
          <p:cNvPr id="4" name="Content Placeholder 3" descr="A blue and white box with white text&#10;&#10;AI-generated content may be incorrect.">
            <a:extLst>
              <a:ext uri="{FF2B5EF4-FFF2-40B4-BE49-F238E27FC236}">
                <a16:creationId xmlns:a16="http://schemas.microsoft.com/office/drawing/2014/main" id="{B46B6DCA-2F84-B5DA-BDDC-FC37427F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847" y="1502557"/>
            <a:ext cx="7612742" cy="50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2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E260C2E-559F-8BE9-A89A-FF7C9CB7A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58" y="124078"/>
            <a:ext cx="11679012" cy="64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6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B37F-5584-7257-24FA-7999EF74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Schedule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4F63F41-B6C8-BE48-A9A7-F23C8A4A6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46616"/>
              </p:ext>
            </p:extLst>
          </p:nvPr>
        </p:nvGraphicFramePr>
        <p:xfrm>
          <a:off x="612775" y="1709738"/>
          <a:ext cx="10963275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55">
                  <a:extLst>
                    <a:ext uri="{9D8B030D-6E8A-4147-A177-3AD203B41FA5}">
                      <a16:colId xmlns:a16="http://schemas.microsoft.com/office/drawing/2014/main" val="3255709256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126001075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3159243899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3514487857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1629923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9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4/28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Gr 3 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4/29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3 ELA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4/30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3 ELA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5/1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Gr 3 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1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5/4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3 Math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5/5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3 Math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5/6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Gr 4/5 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5/7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4/5 ELA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5/8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Make-ups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74926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5/11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4/5 ELA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5/12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Gr 4/5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5/13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4/5 Math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5/14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Gr 4/5 Math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5/15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Make-ups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3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5/18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b="1"/>
                        <a:t>Make-ups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5/19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Neue Haas Grotesk Text Pro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Make-ups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5/20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Neue Haas Grotesk Text Pro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Make-ups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5/21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Make-ups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5/22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Neue Haas Grotesk Text Pro"/>
                        </a:rPr>
                        <a:t>Make-ups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68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48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9567-31D3-EBC2-73DC-635F8243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Accommodations</a:t>
            </a:r>
          </a:p>
        </p:txBody>
      </p:sp>
      <p:pic>
        <p:nvPicPr>
          <p:cNvPr id="4" name="Content Placeholder 3" descr="A diagram of accessibility features&#10;&#10;AI-generated content may be incorrect.">
            <a:extLst>
              <a:ext uri="{FF2B5EF4-FFF2-40B4-BE49-F238E27FC236}">
                <a16:creationId xmlns:a16="http://schemas.microsoft.com/office/drawing/2014/main" id="{2F7DD2E4-350A-0457-5C6F-61611FE99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75" y="1494336"/>
            <a:ext cx="8808000" cy="47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E3CA-72A8-9E95-1A4D-B5A24B6B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09" y="6065722"/>
            <a:ext cx="8863084" cy="30347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FC4B-9CAE-6779-AAAC-1EDA54D6CC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008" y="456168"/>
            <a:ext cx="11125085" cy="5583840"/>
          </a:xfrm>
        </p:spPr>
        <p:txBody>
          <a:bodyPr>
            <a:normAutofit/>
          </a:bodyPr>
          <a:lstStyle/>
          <a:p>
            <a:pPr marL="164465" indent="-164465"/>
            <a:r>
              <a:rPr lang="en-US" b="1"/>
              <a:t>Understanding Testing Accommodations (For Families)</a:t>
            </a:r>
            <a:endParaRPr lang="en-US"/>
          </a:p>
          <a:p>
            <a:pPr marL="164465" indent="-164465"/>
            <a:endParaRPr lang="en-US" b="1">
              <a:latin typeface="Neue Haas Grotesk Text Pro"/>
              <a:cs typeface="Segoe UI"/>
            </a:endParaRPr>
          </a:p>
          <a:p>
            <a:pPr marL="164465" indent="-164465"/>
            <a:r>
              <a:rPr lang="en-US" sz="1800">
                <a:latin typeface="Segoe UI"/>
                <a:cs typeface="Segoe UI"/>
              </a:rPr>
              <a:t>Students with an </a:t>
            </a:r>
            <a:r>
              <a:rPr lang="en-US" sz="1800" b="1">
                <a:latin typeface="Segoe UI"/>
                <a:cs typeface="Segoe UI"/>
              </a:rPr>
              <a:t>IEP</a:t>
            </a:r>
            <a:r>
              <a:rPr lang="en-US" sz="1800">
                <a:latin typeface="Segoe UI"/>
                <a:cs typeface="Segoe UI"/>
              </a:rPr>
              <a:t>, </a:t>
            </a:r>
            <a:r>
              <a:rPr lang="en-US" sz="1800" b="1">
                <a:latin typeface="Segoe UI"/>
                <a:cs typeface="Segoe UI"/>
              </a:rPr>
              <a:t>504 Plan</a:t>
            </a:r>
            <a:r>
              <a:rPr lang="en-US" sz="1800">
                <a:latin typeface="Segoe UI"/>
                <a:cs typeface="Segoe UI"/>
              </a:rPr>
              <a:t>, or </a:t>
            </a:r>
            <a:r>
              <a:rPr lang="en-US" sz="1800" b="1">
                <a:latin typeface="Segoe UI"/>
                <a:cs typeface="Segoe UI"/>
              </a:rPr>
              <a:t>English Learner (EL) plan</a:t>
            </a:r>
            <a:r>
              <a:rPr lang="en-US" sz="1800">
                <a:latin typeface="Segoe UI"/>
                <a:cs typeface="Segoe UI"/>
              </a:rPr>
              <a:t> may receive testing accommodations. These are </a:t>
            </a:r>
            <a:r>
              <a:rPr lang="en-US" sz="1800" b="1">
                <a:latin typeface="Segoe UI"/>
                <a:cs typeface="Segoe UI"/>
              </a:rPr>
              <a:t>supports that help students access the test fairly</a:t>
            </a:r>
            <a:r>
              <a:rPr lang="en-US" sz="1800">
                <a:latin typeface="Segoe UI"/>
                <a:cs typeface="Segoe UI"/>
              </a:rPr>
              <a:t>, not ways to change what the test measures.</a:t>
            </a:r>
            <a:endParaRPr lang="en-US" sz="1800"/>
          </a:p>
          <a:p>
            <a:pPr marL="164465" indent="-164465"/>
            <a:r>
              <a:rPr lang="en-US" sz="1800" b="1">
                <a:latin typeface="Segoe UI"/>
                <a:cs typeface="Segoe UI"/>
              </a:rPr>
              <a:t>Key points: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latin typeface="Segoe UI"/>
                <a:cs typeface="Segoe UI"/>
              </a:rPr>
              <a:t>Accommodations help students </a:t>
            </a:r>
            <a:r>
              <a:rPr lang="en-US" sz="1800" b="1">
                <a:latin typeface="Segoe UI"/>
                <a:cs typeface="Segoe UI"/>
              </a:rPr>
              <a:t>show what they know</a:t>
            </a:r>
            <a:r>
              <a:rPr lang="en-US" sz="1800">
                <a:latin typeface="Segoe UI"/>
                <a:cs typeface="Segoe UI"/>
              </a:rPr>
              <a:t> by reducing the impact of a disability or language needs.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latin typeface="Segoe UI"/>
                <a:cs typeface="Segoe UI"/>
              </a:rPr>
              <a:t>They </a:t>
            </a:r>
            <a:r>
              <a:rPr lang="en-US" sz="1800" b="1">
                <a:latin typeface="Segoe UI"/>
                <a:cs typeface="Segoe UI"/>
              </a:rPr>
              <a:t>do not change the difficulty or expectations</a:t>
            </a:r>
            <a:r>
              <a:rPr lang="en-US" sz="1800">
                <a:latin typeface="Segoe UI"/>
                <a:cs typeface="Segoe UI"/>
              </a:rPr>
              <a:t> of the test.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latin typeface="Segoe UI"/>
                <a:cs typeface="Segoe UI"/>
              </a:rPr>
              <a:t>Accommodations must be </a:t>
            </a:r>
            <a:r>
              <a:rPr lang="en-US" sz="1800" b="1">
                <a:latin typeface="Segoe UI"/>
                <a:cs typeface="Segoe UI"/>
              </a:rPr>
              <a:t>approved ahead of time</a:t>
            </a:r>
            <a:r>
              <a:rPr lang="en-US" sz="1800">
                <a:latin typeface="Segoe UI"/>
                <a:cs typeface="Segoe UI"/>
              </a:rPr>
              <a:t> in the student’s official plan.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latin typeface="Segoe UI"/>
                <a:cs typeface="Segoe UI"/>
              </a:rPr>
              <a:t>Some accommodations are </a:t>
            </a:r>
            <a:r>
              <a:rPr lang="en-US" sz="1800" b="1">
                <a:latin typeface="Segoe UI"/>
                <a:cs typeface="Segoe UI"/>
              </a:rPr>
              <a:t>built into the online test</a:t>
            </a:r>
            <a:r>
              <a:rPr lang="en-US" sz="1800">
                <a:latin typeface="Segoe UI"/>
                <a:cs typeface="Segoe UI"/>
              </a:rPr>
              <a:t>, while others are provided by the test administrator.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latin typeface="Segoe UI"/>
                <a:cs typeface="Segoe UI"/>
              </a:rPr>
              <a:t>Students should receive </a:t>
            </a:r>
            <a:r>
              <a:rPr lang="en-US" sz="1800" b="1">
                <a:latin typeface="Segoe UI"/>
                <a:cs typeface="Segoe UI"/>
              </a:rPr>
              <a:t>the same accommodations they use in class</a:t>
            </a:r>
            <a:r>
              <a:rPr lang="en-US" sz="1800">
                <a:latin typeface="Segoe UI"/>
                <a:cs typeface="Segoe UI"/>
              </a:rPr>
              <a:t>—nothing new on test day.</a:t>
            </a:r>
            <a:endParaRPr lang="en-US" sz="1800"/>
          </a:p>
          <a:p>
            <a:pPr marL="164465" indent="0"/>
            <a:r>
              <a:rPr lang="en-US" sz="1800" b="1">
                <a:latin typeface="Segoe UI"/>
                <a:cs typeface="Segoe UI"/>
              </a:rPr>
              <a:t>The goal:</a:t>
            </a:r>
            <a:r>
              <a:rPr lang="en-US" sz="1800">
                <a:latin typeface="Segoe UI"/>
                <a:cs typeface="Segoe UI"/>
              </a:rPr>
              <a:t> Give students fair access </a:t>
            </a:r>
            <a:r>
              <a:rPr lang="en-US" sz="1800" b="1">
                <a:latin typeface="Segoe UI"/>
                <a:cs typeface="Segoe UI"/>
              </a:rPr>
              <a:t>without lowering standards</a:t>
            </a:r>
            <a:r>
              <a:rPr lang="en-US" sz="1800">
                <a:latin typeface="Segoe UI"/>
                <a:cs typeface="Segoe UI"/>
              </a:rPr>
              <a:t> or changing what the test is designed to measure.</a:t>
            </a:r>
            <a:endParaRPr lang="en-US" sz="1800"/>
          </a:p>
          <a:p>
            <a:pPr marL="164465" indent="-1644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00F3-6A28-5D50-77AD-CA7D3372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75488"/>
            <a:ext cx="6858000" cy="596688"/>
          </a:xfrm>
        </p:spPr>
        <p:txBody>
          <a:bodyPr/>
          <a:lstStyle/>
          <a:p>
            <a:r>
              <a:rPr lang="en-US"/>
              <a:t>What It's Like for Kids...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9EC5-30D1-71B6-7F85-6067D672F9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2647" y="1081632"/>
            <a:ext cx="7812000" cy="5081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/>
              <a:t>Timing:</a:t>
            </a:r>
          </a:p>
          <a:p>
            <a:pPr marL="514350" lvl="1" indent="-285750">
              <a:buFont typeface="Courier New" panose="020B0604020202020204" pitchFamily="34" charset="0"/>
              <a:buChar char="o"/>
            </a:pPr>
            <a:r>
              <a:rPr lang="en-US"/>
              <a:t>Testing begins after Strong Start</a:t>
            </a:r>
          </a:p>
          <a:p>
            <a:pPr marL="285750" indent="-285750"/>
            <a:r>
              <a:rPr lang="en-US"/>
              <a:t>Environment: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Test in homerooms (no accommodations) or pulled to other spaces on the 3rd floor (accommodations)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Walls are blank or covered except for calendars and motivational posters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Tests are separated and in rows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During testing, room is silent</a:t>
            </a:r>
          </a:p>
          <a:p>
            <a:r>
              <a:rPr lang="en-US"/>
              <a:t>They get: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Treats -not unlimited, but enough to make it novel and interesting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Extra time outside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Opportunities to show what they know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</p:txBody>
      </p:sp>
      <p:pic>
        <p:nvPicPr>
          <p:cNvPr id="10" name="Picture 9" descr="A group of chairs in a classroom&#10;&#10;AI-generated content may be incorrect.">
            <a:extLst>
              <a:ext uri="{FF2B5EF4-FFF2-40B4-BE49-F238E27FC236}">
                <a16:creationId xmlns:a16="http://schemas.microsoft.com/office/drawing/2014/main" id="{B59BF9FA-1E7B-2E60-B66D-53B86414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761" y="1206"/>
            <a:ext cx="4408197" cy="40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9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AE12-A2DC-B034-29E0-8C1E9AD6A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Sample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6FBB3-430E-89C2-29D5-480867C4E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BD7F10-8805-E036-5804-4E9C155562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8989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BDD2-D07E-39FA-9BBC-D22901CA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diagram&#10;&#10;AI-generated content may be incorrect.">
            <a:extLst>
              <a:ext uri="{FF2B5EF4-FFF2-40B4-BE49-F238E27FC236}">
                <a16:creationId xmlns:a16="http://schemas.microsoft.com/office/drawing/2014/main" id="{4C02C795-CF6F-99ED-DA56-D96648C6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938" y="247650"/>
            <a:ext cx="5848350" cy="636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6497C-B52F-D84F-0CD4-A896B4091DC7}"/>
              </a:ext>
            </a:extLst>
          </p:cNvPr>
          <p:cNvSpPr txBox="1"/>
          <p:nvPr/>
        </p:nvSpPr>
        <p:spPr>
          <a:xfrm>
            <a:off x="870067" y="2351323"/>
            <a:ext cx="273767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3rd Grade ELA</a:t>
            </a:r>
          </a:p>
        </p:txBody>
      </p:sp>
    </p:spTree>
    <p:extLst>
      <p:ext uri="{BB962C8B-B14F-4D97-AF65-F5344CB8AC3E}">
        <p14:creationId xmlns:p14="http://schemas.microsoft.com/office/powerpoint/2010/main" val="54231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D6DA2-233B-EAB1-551D-91CA5B815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8320-1F41-5B35-FB8D-B95636EB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57FDA-ECBD-F826-83B3-01381709F292}"/>
              </a:ext>
            </a:extLst>
          </p:cNvPr>
          <p:cNvSpPr txBox="1"/>
          <p:nvPr/>
        </p:nvSpPr>
        <p:spPr>
          <a:xfrm>
            <a:off x="4089785" y="655604"/>
            <a:ext cx="37143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3rd Grade Math</a:t>
            </a:r>
          </a:p>
        </p:txBody>
      </p:sp>
      <p:pic>
        <p:nvPicPr>
          <p:cNvPr id="3" name="Picture 2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A13B685D-FF4C-CA0B-E394-69670661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69" y="2181024"/>
            <a:ext cx="105060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D34E-1311-8035-E29D-64F2FDC5E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57A2-9CBC-73A4-F7F5-7B751B0F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C91B7-FEAD-A22C-908B-22736E5BF5A0}"/>
              </a:ext>
            </a:extLst>
          </p:cNvPr>
          <p:cNvSpPr txBox="1"/>
          <p:nvPr/>
        </p:nvSpPr>
        <p:spPr>
          <a:xfrm>
            <a:off x="4240039" y="655604"/>
            <a:ext cx="37143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4th Grade ELA</a:t>
            </a:r>
          </a:p>
        </p:txBody>
      </p:sp>
      <p:pic>
        <p:nvPicPr>
          <p:cNvPr id="4" name="Picture 3" descr="Black text on a white background&#10;&#10;AI-generated content may be incorrect.">
            <a:extLst>
              <a:ext uri="{FF2B5EF4-FFF2-40B4-BE49-F238E27FC236}">
                <a16:creationId xmlns:a16="http://schemas.microsoft.com/office/drawing/2014/main" id="{40232489-0315-25A1-7362-D8415AB7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42" y="2100800"/>
            <a:ext cx="10305915" cy="21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5F05-B863-7D44-F339-CB841A3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DD82-3A45-EC6C-27E8-6CB9CAF465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Whats'</a:t>
            </a:r>
            <a:r>
              <a:rPr lang="en-US"/>
              <a:t> covered in the tests – math, ELA &amp; writing, science</a:t>
            </a:r>
          </a:p>
          <a:p>
            <a:r>
              <a:rPr lang="en-US"/>
              <a:t>Schedule – weeks, days, time</a:t>
            </a:r>
          </a:p>
          <a:p>
            <a:r>
              <a:rPr lang="en-US"/>
              <a:t>Accommodations</a:t>
            </a:r>
          </a:p>
          <a:p>
            <a:r>
              <a:rPr lang="en-US"/>
              <a:t>Actual testing experiences for kids - </a:t>
            </a:r>
          </a:p>
          <a:p>
            <a:pPr lvl="1">
              <a:buFont typeface="Courier New,monospace"/>
              <a:buChar char="o"/>
            </a:pPr>
            <a:r>
              <a:rPr lang="en-US"/>
              <a:t>Time, stress, day, week, celebration or how to make it less stressful</a:t>
            </a:r>
          </a:p>
          <a:p>
            <a:r>
              <a:rPr lang="en-US"/>
              <a:t>Sample test for caregivers – give them a few minutes to look through</a:t>
            </a:r>
          </a:p>
          <a:p>
            <a:r>
              <a:rPr lang="en-US"/>
              <a:t>How to help your kids through the test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EBBF-8218-3939-DCFB-A4F2CA5FF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D53F-0F6B-B655-7AB1-DEBE1F56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9A5A4-F61C-51DC-7DBF-931BD7756AA2}"/>
              </a:ext>
            </a:extLst>
          </p:cNvPr>
          <p:cNvSpPr txBox="1"/>
          <p:nvPr/>
        </p:nvSpPr>
        <p:spPr>
          <a:xfrm>
            <a:off x="4089785" y="376562"/>
            <a:ext cx="37143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4th Grade Math</a:t>
            </a:r>
          </a:p>
        </p:txBody>
      </p:sp>
      <p:pic>
        <p:nvPicPr>
          <p:cNvPr id="3" name="Picture 2" descr="A screenshot of a math game&#10;&#10;AI-generated content may be incorrect.">
            <a:extLst>
              <a:ext uri="{FF2B5EF4-FFF2-40B4-BE49-F238E27FC236}">
                <a16:creationId xmlns:a16="http://schemas.microsoft.com/office/drawing/2014/main" id="{5549B6CC-22B3-DC59-0019-0AE420DF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92" y="1263538"/>
            <a:ext cx="8656883" cy="52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7F57-C450-D6C6-22AC-3F5F1DD6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750D-2D52-6F09-D1B1-387244E0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50A4D-7AE8-49C0-2EBE-99CCD1D56CE2}"/>
              </a:ext>
            </a:extLst>
          </p:cNvPr>
          <p:cNvSpPr txBox="1"/>
          <p:nvPr/>
        </p:nvSpPr>
        <p:spPr>
          <a:xfrm>
            <a:off x="3918067" y="505350"/>
            <a:ext cx="43582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5th Grade Science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554904-C5C5-4C9D-3795-36C9818E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2" y="1236841"/>
            <a:ext cx="10778543" cy="47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01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C9FC-3BBC-F33D-C29B-3F939FF82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D217-B0DA-3BA2-9857-40816FE4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D237A-8FBD-6717-0A3B-AE429B91055F}"/>
              </a:ext>
            </a:extLst>
          </p:cNvPr>
          <p:cNvSpPr txBox="1"/>
          <p:nvPr/>
        </p:nvSpPr>
        <p:spPr>
          <a:xfrm>
            <a:off x="4240039" y="526815"/>
            <a:ext cx="37143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5th Grade ELA</a:t>
            </a:r>
          </a:p>
        </p:txBody>
      </p:sp>
      <p:pic>
        <p:nvPicPr>
          <p:cNvPr id="3" name="Picture 2" descr="A screenshot of a survey&#10;&#10;AI-generated content may be incorrect.">
            <a:extLst>
              <a:ext uri="{FF2B5EF4-FFF2-40B4-BE49-F238E27FC236}">
                <a16:creationId xmlns:a16="http://schemas.microsoft.com/office/drawing/2014/main" id="{D6BB56CF-FD96-5BFC-87C1-0D6F0D7C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1390113"/>
            <a:ext cx="94202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946B6-76C5-D70B-74E3-2ACD025E6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4F24-7502-5DF5-2049-F3CE2068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3D3F0-6455-3744-A611-78AE60337DD2}"/>
              </a:ext>
            </a:extLst>
          </p:cNvPr>
          <p:cNvSpPr txBox="1"/>
          <p:nvPr/>
        </p:nvSpPr>
        <p:spPr>
          <a:xfrm>
            <a:off x="4089785" y="204844"/>
            <a:ext cx="37143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5th Grade Math</a:t>
            </a:r>
          </a:p>
        </p:txBody>
      </p:sp>
      <p:pic>
        <p:nvPicPr>
          <p:cNvPr id="4" name="Picture 3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492EB264-D64D-7A6E-2FFA-D7C05E00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85" y="1073239"/>
            <a:ext cx="7905829" cy="54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0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93FF-CCC3-776E-69BA-CA295743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 for More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C600A-EF00-E318-B2AF-3D1E219B46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E05D9-018C-89C0-BC27-33F97F5F42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DC CAPE </a:t>
            </a:r>
            <a:r>
              <a:rPr lang="en-US">
                <a:ea typeface="+mn-lt"/>
                <a:cs typeface="+mn-lt"/>
                <a:hlinkClick r:id="rId2"/>
              </a:rPr>
              <a:t>https://dc.mypearsonsupport.com/test-design.html</a:t>
            </a:r>
          </a:p>
          <a:p>
            <a:r>
              <a:rPr lang="en-US"/>
              <a:t>Testing Accommodations: </a:t>
            </a:r>
            <a:r>
              <a:rPr lang="en-US">
                <a:ea typeface="+mn-lt"/>
                <a:cs typeface="+mn-lt"/>
                <a:hlinkClick r:id="rId3"/>
              </a:rPr>
              <a:t>https://osse.dc.gov/service/testing-accommodations</a:t>
            </a:r>
          </a:p>
          <a:p>
            <a:r>
              <a:rPr lang="en-US"/>
              <a:t>Practice Tests: </a:t>
            </a:r>
            <a:r>
              <a:rPr lang="en-US">
                <a:ea typeface="+mn-lt"/>
                <a:cs typeface="+mn-lt"/>
                <a:hlinkClick r:id="rId4"/>
              </a:rPr>
              <a:t>https://dc.mypearsonsupport.com/practice-tests.html</a:t>
            </a:r>
          </a:p>
          <a:p>
            <a:r>
              <a:rPr lang="en-US">
                <a:hlinkClick r:id="rId5"/>
              </a:rPr>
              <a:t>Washington Post Article explains CAPE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DB4-4F58-5461-53FB-1E651D16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Survive Testing</a:t>
            </a:r>
          </a:p>
        </p:txBody>
      </p:sp>
      <p:pic>
        <p:nvPicPr>
          <p:cNvPr id="7" name="Content Placeholder 6" descr="A collage of breakfast foods&#10;&#10;AI-generated content may be incorrect.">
            <a:extLst>
              <a:ext uri="{FF2B5EF4-FFF2-40B4-BE49-F238E27FC236}">
                <a16:creationId xmlns:a16="http://schemas.microsoft.com/office/drawing/2014/main" id="{60D5A86B-FD8F-8734-D834-8DA8A2F75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521" y="2041338"/>
            <a:ext cx="3115908" cy="3760800"/>
          </a:xfrm>
          <a:prstGeom prst="rect">
            <a:avLst/>
          </a:prstGeom>
        </p:spPr>
      </p:pic>
      <p:pic>
        <p:nvPicPr>
          <p:cNvPr id="9" name="Picture 8" descr="A group of cartoon characters&#10;&#10;AI-generated content may be incorrect.">
            <a:extLst>
              <a:ext uri="{FF2B5EF4-FFF2-40B4-BE49-F238E27FC236}">
                <a16:creationId xmlns:a16="http://schemas.microsoft.com/office/drawing/2014/main" id="{27B7FA8B-6E58-860F-D031-B3A1C06A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75" y="3013275"/>
            <a:ext cx="3829050" cy="3219450"/>
          </a:xfrm>
          <a:prstGeom prst="rect">
            <a:avLst/>
          </a:prstGeom>
        </p:spPr>
      </p:pic>
      <p:pic>
        <p:nvPicPr>
          <p:cNvPr id="10" name="Picture 9" descr="A cartoon of a panda sleeping&#10;&#10;AI-generated content may be incorrect.">
            <a:extLst>
              <a:ext uri="{FF2B5EF4-FFF2-40B4-BE49-F238E27FC236}">
                <a16:creationId xmlns:a16="http://schemas.microsoft.com/office/drawing/2014/main" id="{22C0DFDA-650D-72D4-5B6E-497F63904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00" y="1610025"/>
            <a:ext cx="3160200" cy="2797950"/>
          </a:xfrm>
          <a:prstGeom prst="rect">
            <a:avLst/>
          </a:prstGeom>
        </p:spPr>
      </p:pic>
      <p:pic>
        <p:nvPicPr>
          <p:cNvPr id="8" name="Picture 7" descr="A group of children running on grass&#10;&#10;AI-generated content may be incorrect.">
            <a:extLst>
              <a:ext uri="{FF2B5EF4-FFF2-40B4-BE49-F238E27FC236}">
                <a16:creationId xmlns:a16="http://schemas.microsoft.com/office/drawing/2014/main" id="{E22826E3-596E-A5B9-03A9-FCF050456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75" y="4281225"/>
            <a:ext cx="3905250" cy="2495550"/>
          </a:xfrm>
          <a:prstGeom prst="rect">
            <a:avLst/>
          </a:prstGeom>
        </p:spPr>
      </p:pic>
      <p:pic>
        <p:nvPicPr>
          <p:cNvPr id="11" name="Picture 10" descr="A person and a child sitting on a potty&#10;&#10;AI-generated content may be incorrect.">
            <a:extLst>
              <a:ext uri="{FF2B5EF4-FFF2-40B4-BE49-F238E27FC236}">
                <a16:creationId xmlns:a16="http://schemas.microsoft.com/office/drawing/2014/main" id="{6B8E6B68-EF9E-0C8A-DDF1-0837ACEB6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650" y="100350"/>
            <a:ext cx="3314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1FE7-4F82-F158-58A5-E7C7BBB0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632" y="902"/>
            <a:ext cx="6480050" cy="1143000"/>
          </a:xfrm>
        </p:spPr>
        <p:txBody>
          <a:bodyPr/>
          <a:lstStyle/>
          <a:p>
            <a:r>
              <a:rPr lang="en-US"/>
              <a:t>What is DC CAPE?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26F92-26AF-B364-9930-DF0DF35F66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42721" y="1420404"/>
            <a:ext cx="6633582" cy="5058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 b="1">
                <a:latin typeface="Aptos"/>
              </a:rPr>
              <a:t>DC Comprehensive Assessments of Progress in Education</a:t>
            </a:r>
          </a:p>
          <a:p>
            <a:r>
              <a:rPr lang="en-US" sz="1800">
                <a:latin typeface="Aptos"/>
              </a:rPr>
              <a:t>Annual assessment that measures students’ readiness for college and careers as identified in the Common Core State Standards (CCSS) and Next Generation Science Standards (NGSS)</a:t>
            </a:r>
            <a:endParaRPr lang="en-US" sz="1800"/>
          </a:p>
          <a:p>
            <a:r>
              <a:rPr lang="en-US" sz="1800">
                <a:latin typeface="Aptos"/>
              </a:rPr>
              <a:t>Tests grade/course-level content knowledge and application in ELA/Literacy, Math and Science</a:t>
            </a:r>
            <a:endParaRPr lang="en-US" sz="1800"/>
          </a:p>
          <a:p>
            <a:r>
              <a:rPr lang="en-US" sz="1800">
                <a:latin typeface="Aptos"/>
              </a:rPr>
              <a:t>Computer-based test with technology enhanced items</a:t>
            </a:r>
            <a:endParaRPr lang="en-US" sz="1800"/>
          </a:p>
          <a:p>
            <a:r>
              <a:rPr lang="en-US" sz="1800">
                <a:latin typeface="Aptos"/>
              </a:rPr>
              <a:t>Most accommodations and accessibility tools are embedded in the platform </a:t>
            </a:r>
            <a:endParaRPr lang="en-US" sz="1800"/>
          </a:p>
          <a:p>
            <a:r>
              <a:rPr lang="en-US" sz="1800">
                <a:latin typeface="Aptos"/>
              </a:rPr>
              <a:t>Data are used for district-wide instructional decisions and used by OSSE for the federally mandated accountability system </a:t>
            </a:r>
            <a:endParaRPr lang="en-US" sz="1800"/>
          </a:p>
          <a:p>
            <a:endParaRPr lang="en-US"/>
          </a:p>
        </p:txBody>
      </p:sp>
      <p:pic>
        <p:nvPicPr>
          <p:cNvPr id="8" name="Picture 7" descr="A cartoon of a child wearing a cape&#10;&#10;AI-generated content may be incorrect.">
            <a:extLst>
              <a:ext uri="{FF2B5EF4-FFF2-40B4-BE49-F238E27FC236}">
                <a16:creationId xmlns:a16="http://schemas.microsoft.com/office/drawing/2014/main" id="{C06FDF7A-7281-DC7B-C614-82081C93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82" y="2180085"/>
            <a:ext cx="4116411" cy="24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0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EE23-7E62-8565-184E-485D24D8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assessed on CAPE?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FE05C-2A3D-3454-C888-CDAAF2084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563829"/>
          </a:xfrm>
          <a:solidFill>
            <a:srgbClr val="ED7D31"/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en-US"/>
              <a:t>Reading Claims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4B602-A662-1B95-C1CA-CB7620F70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501" y="2483481"/>
            <a:ext cx="5614074" cy="3707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>
                <a:ea typeface="+mn-lt"/>
                <a:cs typeface="+mn-lt"/>
              </a:rPr>
              <a:t>Reading Literature: Students read and demonstrate comprehension of grade-level complex literary text.</a:t>
            </a:r>
            <a:endParaRPr lang="en-US"/>
          </a:p>
          <a:p>
            <a:pPr marL="285750" indent="-285750"/>
            <a:r>
              <a:rPr lang="en-US">
                <a:ea typeface="+mn-lt"/>
                <a:cs typeface="+mn-lt"/>
              </a:rPr>
              <a:t>Reading Information: Students read and demonstrate comprehension of grade-level complex informational texts.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Vocabulary Interpretation and Use: Students use context to determine the meaning of words and phrases. </a:t>
            </a:r>
            <a:endParaRPr lang="en-US"/>
          </a:p>
          <a:p>
            <a:r>
              <a:rPr lang="en-US"/>
              <a:t>Writing – Written expression in response to a text; language conventions (grammar, punctuation, spelling), various forms of writing 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26C9E-53DF-811E-2396-20F62E885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388" y="1897462"/>
            <a:ext cx="5206000" cy="481697"/>
          </a:xfrm>
          <a:solidFill>
            <a:srgbClr val="ED7D31"/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en-US"/>
              <a:t>Math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1A173-3302-B35F-163F-F3D3E82D8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4823" y="2360284"/>
            <a:ext cx="5694229" cy="3830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Major content of the grade (based on CCSS) (</a:t>
            </a:r>
            <a:r>
              <a:rPr lang="en-US" err="1"/>
              <a:t>ie</a:t>
            </a:r>
            <a:r>
              <a:rPr lang="en-US"/>
              <a:t>-multi-digit addition, multiplication &amp; division, fractions, time, data, decimals, line-plots, mass, measurement) [</a:t>
            </a:r>
            <a:r>
              <a:rPr lang="en-US" i="1"/>
              <a:t>multiple choice, fill-in</a:t>
            </a:r>
            <a:r>
              <a:rPr lang="en-US"/>
              <a:t>]</a:t>
            </a:r>
          </a:p>
          <a:p>
            <a:r>
              <a:rPr lang="en-US"/>
              <a:t>Supporting Content of the grade (based on CCSS) (</a:t>
            </a:r>
            <a:r>
              <a:rPr lang="en-US" err="1"/>
              <a:t>ie</a:t>
            </a:r>
            <a:r>
              <a:rPr lang="en-US"/>
              <a:t>-graphs, geometry, perimeter, area) [</a:t>
            </a:r>
            <a:r>
              <a:rPr lang="en-US" i="1"/>
              <a:t>multiple choice, fill-in</a:t>
            </a:r>
            <a:r>
              <a:rPr lang="en-US"/>
              <a:t>]</a:t>
            </a:r>
          </a:p>
          <a:p>
            <a:r>
              <a:rPr lang="en-US"/>
              <a:t>Mathematical reasoning [</a:t>
            </a:r>
            <a:r>
              <a:rPr lang="en-US" i="1"/>
              <a:t>written response</a:t>
            </a:r>
            <a:r>
              <a:rPr lang="en-US"/>
              <a:t>]</a:t>
            </a:r>
          </a:p>
          <a:p>
            <a:r>
              <a:rPr lang="en-US"/>
              <a:t>Modeling with math [</a:t>
            </a:r>
            <a:r>
              <a:rPr lang="en-US" i="1"/>
              <a:t>written response</a:t>
            </a:r>
            <a:r>
              <a:rPr lang="en-US"/>
              <a:t>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4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9C36-FDBC-EE29-B1AB-2CDB3A26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life cycle of plants&#10;&#10;AI-generated content may be incorrect.">
            <a:extLst>
              <a:ext uri="{FF2B5EF4-FFF2-40B4-BE49-F238E27FC236}">
                <a16:creationId xmlns:a16="http://schemas.microsoft.com/office/drawing/2014/main" id="{5501CF7C-36D1-446C-5B53-2820BAE8F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50" y="1059663"/>
            <a:ext cx="7190850" cy="47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21D0-B531-3900-04D5-406F10F3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text and pictures of water and mountains&#10;&#10;AI-generated content may be incorrect.">
            <a:extLst>
              <a:ext uri="{FF2B5EF4-FFF2-40B4-BE49-F238E27FC236}">
                <a16:creationId xmlns:a16="http://schemas.microsoft.com/office/drawing/2014/main" id="{09FE826A-5ABE-AC50-42B5-BB3B06B23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87" y="988150"/>
            <a:ext cx="8187375" cy="54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6C85-F867-8AA6-8FED-B2EC6CD5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4649"/>
            <a:ext cx="10963655" cy="48037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97A30F-A65A-B593-CFCA-840CC220A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875" y="145338"/>
            <a:ext cx="4471200" cy="6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6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B829-131A-09A8-0359-287B54D0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11" y="612648"/>
            <a:ext cx="6420389" cy="561000"/>
          </a:xfrm>
        </p:spPr>
        <p:txBody>
          <a:bodyPr>
            <a:normAutofit/>
          </a:bodyPr>
          <a:lstStyle/>
          <a:p>
            <a:r>
              <a:rPr lang="en-US">
                <a:latin typeface="Segoe UI"/>
                <a:cs typeface="Segoe UI"/>
              </a:rPr>
              <a:t>ELA Test Question Types &amp; Tasks 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F7242-944D-A824-0320-13FA50AF7E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37C0A-9E14-33D3-DEB5-92A1FBE5EB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7368" y="1180488"/>
            <a:ext cx="7480935" cy="50835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1600" b="1">
              <a:latin typeface="Segoe UI"/>
              <a:cs typeface="Segoe UI"/>
            </a:endParaRPr>
          </a:p>
          <a:p>
            <a:r>
              <a:rPr lang="en-US" sz="1600" b="1">
                <a:latin typeface="Segoe UI"/>
                <a:cs typeface="Segoe UI"/>
              </a:rPr>
              <a:t>Multiple‑choice with evidence (EBSR):</a:t>
            </a:r>
            <a:r>
              <a:rPr lang="en-US" sz="1600">
                <a:latin typeface="Segoe UI"/>
                <a:cs typeface="Segoe UI"/>
              </a:rPr>
              <a:t> Students pick an answer </a:t>
            </a:r>
            <a:r>
              <a:rPr lang="en-US" sz="1600" i="1">
                <a:latin typeface="Segoe UI"/>
                <a:cs typeface="Segoe UI"/>
              </a:rPr>
              <a:t>and</a:t>
            </a:r>
            <a:r>
              <a:rPr lang="en-US" sz="1600">
                <a:latin typeface="Segoe UI"/>
                <a:cs typeface="Segoe UI"/>
              </a:rPr>
              <a:t> the evidence that supports it. Some partial credit.</a:t>
            </a:r>
            <a:endParaRPr lang="en-US" sz="1600"/>
          </a:p>
          <a:p>
            <a:r>
              <a:rPr lang="en-US" sz="1600" b="1">
                <a:latin typeface="Segoe UI"/>
                <a:cs typeface="Segoe UI"/>
              </a:rPr>
              <a:t>Tech‑enhanced questions (TECR):</a:t>
            </a:r>
            <a:r>
              <a:rPr lang="en-US" sz="1600">
                <a:latin typeface="Segoe UI"/>
                <a:cs typeface="Segoe UI"/>
              </a:rPr>
              <a:t> Drag-and-drop, highlight, or drop‑down items. Some have two parts. Partial credit possible.</a:t>
            </a:r>
            <a:endParaRPr lang="en-US" sz="1600"/>
          </a:p>
          <a:p>
            <a:r>
              <a:rPr lang="en-US" sz="1600" b="1">
                <a:latin typeface="Segoe UI"/>
                <a:cs typeface="Segoe UI"/>
              </a:rPr>
              <a:t>Written responses (PCR):</a:t>
            </a:r>
            <a:r>
              <a:rPr lang="en-US" sz="1600">
                <a:latin typeface="Segoe UI"/>
                <a:cs typeface="Segoe UI"/>
              </a:rPr>
              <a:t> Longer writing tasks worth more points (12–19), scored by machine or by hand.</a:t>
            </a:r>
            <a:endParaRPr lang="en-US" sz="1600"/>
          </a:p>
          <a:p>
            <a:r>
              <a:rPr lang="en-US" sz="1600" b="1">
                <a:latin typeface="Segoe UI"/>
                <a:cs typeface="Segoe UI"/>
              </a:rPr>
              <a:t>Literary Analysis Task (LAT):</a:t>
            </a:r>
            <a:r>
              <a:rPr lang="en-US" sz="1600">
                <a:latin typeface="Segoe UI"/>
                <a:cs typeface="Segoe UI"/>
              </a:rPr>
              <a:t> Compare two stories; includes several short questions plus one writing response.</a:t>
            </a:r>
            <a:endParaRPr lang="en-US" sz="1600"/>
          </a:p>
          <a:p>
            <a:r>
              <a:rPr lang="en-US" sz="1600" b="1">
                <a:latin typeface="Segoe UI"/>
                <a:cs typeface="Segoe UI"/>
              </a:rPr>
              <a:t>Research Simulation Task (RST):</a:t>
            </a:r>
            <a:r>
              <a:rPr lang="en-US" sz="1600">
                <a:latin typeface="Segoe UI"/>
                <a:cs typeface="Segoe UI"/>
              </a:rPr>
              <a:t> Read 2–3 informational texts and combine information; includes short questions plus one writing response.</a:t>
            </a:r>
            <a:endParaRPr lang="en-US" sz="1600"/>
          </a:p>
          <a:p>
            <a:r>
              <a:rPr lang="en-US" sz="1600" b="1">
                <a:latin typeface="Segoe UI"/>
                <a:cs typeface="Segoe UI"/>
              </a:rPr>
              <a:t>Narrative Writing Task (NWT):</a:t>
            </a:r>
            <a:r>
              <a:rPr lang="en-US" sz="1600">
                <a:latin typeface="Segoe UI"/>
                <a:cs typeface="Segoe UI"/>
              </a:rPr>
              <a:t> Read one story and write a narrative response; includes a few short questions.</a:t>
            </a:r>
            <a:endParaRPr lang="en-US" sz="1600"/>
          </a:p>
          <a:p>
            <a:r>
              <a:rPr lang="en-US" sz="1600" b="1">
                <a:latin typeface="Segoe UI"/>
                <a:cs typeface="Segoe UI"/>
              </a:rPr>
              <a:t>Short/Long Passage Sets:</a:t>
            </a:r>
            <a:r>
              <a:rPr lang="en-US" sz="1600">
                <a:latin typeface="Segoe UI"/>
                <a:cs typeface="Segoe UI"/>
              </a:rPr>
              <a:t> Only short questions—no writing. Short sets have 4 questions; long/paired sets have 6.</a:t>
            </a:r>
            <a:endParaRPr lang="en-US" sz="1600"/>
          </a:p>
          <a:p>
            <a:endParaRPr lang="en-US" sz="1600">
              <a:latin typeface="Segoe UI"/>
              <a:cs typeface="Segoe U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2A0D-580E-F070-753C-76DB82A6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</a:t>
            </a:r>
            <a:r>
              <a:rPr lang="en-US">
                <a:latin typeface="Segoe UI"/>
                <a:cs typeface="Segoe UI"/>
              </a:rPr>
              <a:t>Test Question Types &amp; </a:t>
            </a:r>
            <a:r>
              <a:rPr lang="en-US">
                <a:latin typeface="Neue Haas Grotesk Text Pro"/>
                <a:cs typeface="Segoe UI"/>
              </a:rPr>
              <a:t>Tasks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B88EC-FD3B-4A32-2D8B-E1D8666A8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02F74-81A7-9FAB-3A69-AB31AEB972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ea typeface="+mn-lt"/>
                <a:cs typeface="+mn-lt"/>
              </a:rPr>
              <a:t>Type 1 tasks </a:t>
            </a:r>
            <a:r>
              <a:rPr lang="en-US" sz="1600">
                <a:ea typeface="+mn-lt"/>
                <a:cs typeface="+mn-lt"/>
              </a:rPr>
              <a:t>assess </a:t>
            </a:r>
            <a:r>
              <a:rPr lang="en-US" sz="1600" i="1">
                <a:ea typeface="+mn-lt"/>
                <a:cs typeface="+mn-lt"/>
              </a:rPr>
              <a:t>concepts, skills, and procedures</a:t>
            </a:r>
            <a:r>
              <a:rPr lang="en-US" sz="1600">
                <a:ea typeface="+mn-lt"/>
                <a:cs typeface="+mn-lt"/>
              </a:rPr>
              <a:t>. These tasks are worth one, two, or four points. </a:t>
            </a:r>
          </a:p>
          <a:p>
            <a:r>
              <a:rPr lang="en-US" sz="1600" b="1">
                <a:ea typeface="+mn-lt"/>
                <a:cs typeface="+mn-lt"/>
              </a:rPr>
              <a:t>Type 2 tasks</a:t>
            </a:r>
            <a:r>
              <a:rPr lang="en-US" sz="1600">
                <a:ea typeface="+mn-lt"/>
                <a:cs typeface="+mn-lt"/>
              </a:rPr>
              <a:t> assess </a:t>
            </a:r>
            <a:r>
              <a:rPr lang="en-US" sz="1600" i="1">
                <a:ea typeface="+mn-lt"/>
                <a:cs typeface="+mn-lt"/>
              </a:rPr>
              <a:t>mathematical reasoning</a:t>
            </a:r>
            <a:r>
              <a:rPr lang="en-US" sz="1600">
                <a:ea typeface="+mn-lt"/>
                <a:cs typeface="+mn-lt"/>
              </a:rPr>
              <a:t>. These tasks are worth three or four points. </a:t>
            </a:r>
          </a:p>
          <a:p>
            <a:r>
              <a:rPr lang="en-US" sz="1600" b="1">
                <a:ea typeface="+mn-lt"/>
                <a:cs typeface="+mn-lt"/>
              </a:rPr>
              <a:t>Type 3 tasks</a:t>
            </a:r>
            <a:r>
              <a:rPr lang="en-US" sz="1600">
                <a:ea typeface="+mn-lt"/>
                <a:cs typeface="+mn-lt"/>
              </a:rPr>
              <a:t> assess </a:t>
            </a:r>
            <a:r>
              <a:rPr lang="en-US" sz="1600" i="1">
                <a:ea typeface="+mn-lt"/>
                <a:cs typeface="+mn-lt"/>
              </a:rPr>
              <a:t>modeling or application</a:t>
            </a:r>
            <a:r>
              <a:rPr lang="en-US" sz="1600">
                <a:ea typeface="+mn-lt"/>
                <a:cs typeface="+mn-lt"/>
              </a:rPr>
              <a:t>. These tasks are worth three or six points. </a:t>
            </a:r>
          </a:p>
          <a:p>
            <a:r>
              <a:rPr lang="en-US" sz="1600" b="1">
                <a:ea typeface="+mn-lt"/>
                <a:cs typeface="+mn-lt"/>
              </a:rPr>
              <a:t>Each task type</a:t>
            </a:r>
            <a:r>
              <a:rPr lang="en-US" sz="1600">
                <a:ea typeface="+mn-lt"/>
                <a:cs typeface="+mn-lt"/>
              </a:rPr>
              <a:t> can be assessed with </a:t>
            </a:r>
            <a:r>
              <a:rPr lang="en-US" sz="1600" i="1">
                <a:ea typeface="+mn-lt"/>
                <a:cs typeface="+mn-lt"/>
              </a:rPr>
              <a:t>multiple choice </a:t>
            </a:r>
            <a:r>
              <a:rPr lang="en-US" sz="1600">
                <a:ea typeface="+mn-lt"/>
                <a:cs typeface="+mn-lt"/>
              </a:rPr>
              <a:t>(MC), </a:t>
            </a:r>
            <a:r>
              <a:rPr lang="en-US" sz="1600" i="1">
                <a:ea typeface="+mn-lt"/>
                <a:cs typeface="+mn-lt"/>
              </a:rPr>
              <a:t>multiple select</a:t>
            </a:r>
            <a:r>
              <a:rPr lang="en-US" sz="1600">
                <a:ea typeface="+mn-lt"/>
                <a:cs typeface="+mn-lt"/>
              </a:rPr>
              <a:t> (MS), </a:t>
            </a:r>
            <a:r>
              <a:rPr lang="en-US" sz="1600" i="1">
                <a:ea typeface="+mn-lt"/>
                <a:cs typeface="+mn-lt"/>
              </a:rPr>
              <a:t>fill-in-the blank</a:t>
            </a:r>
            <a:r>
              <a:rPr lang="en-US" sz="1600">
                <a:ea typeface="+mn-lt"/>
                <a:cs typeface="+mn-lt"/>
              </a:rPr>
              <a:t> (FIB) or </a:t>
            </a:r>
            <a:r>
              <a:rPr lang="en-US" sz="1600" i="1">
                <a:ea typeface="+mn-lt"/>
                <a:cs typeface="+mn-lt"/>
              </a:rPr>
              <a:t>technology-enhanced interactions</a:t>
            </a:r>
            <a:r>
              <a:rPr lang="en-US" sz="1600">
                <a:ea typeface="+mn-lt"/>
                <a:cs typeface="+mn-lt"/>
              </a:rPr>
              <a:t> (TE). All tasks are standalone.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46043428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Override1.xml><?xml version="1.0" encoding="utf-8"?>
<a:themeOverride xmlns:a="http://schemas.openxmlformats.org/drawingml/2006/main">
  <a:clrScheme name="Helena">
    <a:dk1>
      <a:sysClr val="windowText" lastClr="000000"/>
    </a:dk1>
    <a:lt1>
      <a:sysClr val="window" lastClr="FFFFFF"/>
    </a:lt1>
    <a:dk2>
      <a:srgbClr val="2C3932"/>
    </a:dk2>
    <a:lt2>
      <a:srgbClr val="FDF6EA"/>
    </a:lt2>
    <a:accent1>
      <a:srgbClr val="169C9A"/>
    </a:accent1>
    <a:accent2>
      <a:srgbClr val="FA9A42"/>
    </a:accent2>
    <a:accent3>
      <a:srgbClr val="E15C3D"/>
    </a:accent3>
    <a:accent4>
      <a:srgbClr val="E78A67"/>
    </a:accent4>
    <a:accent5>
      <a:srgbClr val="A74B40"/>
    </a:accent5>
    <a:accent6>
      <a:srgbClr val="3D9072"/>
    </a:accent6>
    <a:hlink>
      <a:srgbClr val="169C9A"/>
    </a:hlink>
    <a:folHlink>
      <a:srgbClr val="E15C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DB56F-85EA-457A-BE7B-FD342652DFE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0CEB72-9B64-43A4-9652-F0FED519FBF8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B79205-1ECA-438E-AAC0-B28ABB0DD1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Helena</Template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Helena</vt:lpstr>
      <vt:lpstr>LT Learning Lab: DC CAPE</vt:lpstr>
      <vt:lpstr>Agenda</vt:lpstr>
      <vt:lpstr>What is DC CAPE?</vt:lpstr>
      <vt:lpstr>What is assessed on CAPE?</vt:lpstr>
      <vt:lpstr>PowerPoint Presentation</vt:lpstr>
      <vt:lpstr>PowerPoint Presentation</vt:lpstr>
      <vt:lpstr>PowerPoint Presentation</vt:lpstr>
      <vt:lpstr>ELA Test Question Types &amp; Tasks </vt:lpstr>
      <vt:lpstr>Math Test Question Types &amp; Tasks</vt:lpstr>
      <vt:lpstr>Question Types:</vt:lpstr>
      <vt:lpstr>PowerPoint Presentation</vt:lpstr>
      <vt:lpstr>Testing Schedule</vt:lpstr>
      <vt:lpstr>Student Accommodations</vt:lpstr>
      <vt:lpstr>PowerPoint Presentation</vt:lpstr>
      <vt:lpstr>What It's Like for Kids...</vt:lpstr>
      <vt:lpstr>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Links for More Information</vt:lpstr>
      <vt:lpstr>How to Survive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</cp:revision>
  <dcterms:created xsi:type="dcterms:W3CDTF">2026-03-20T14:04:09Z</dcterms:created>
  <dcterms:modified xsi:type="dcterms:W3CDTF">2026-03-31T18:21:43Z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