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2"/>
  </p:notesMasterIdLst>
  <p:sldIdLst>
    <p:sldId id="256" r:id="rId2"/>
    <p:sldId id="258" r:id="rId3"/>
    <p:sldId id="264" r:id="rId4"/>
    <p:sldId id="316" r:id="rId5"/>
    <p:sldId id="314" r:id="rId6"/>
    <p:sldId id="328" r:id="rId7"/>
    <p:sldId id="297" r:id="rId8"/>
    <p:sldId id="329" r:id="rId9"/>
    <p:sldId id="301" r:id="rId10"/>
    <p:sldId id="287" r:id="rId11"/>
    <p:sldId id="289" r:id="rId12"/>
    <p:sldId id="331" r:id="rId13"/>
    <p:sldId id="304" r:id="rId14"/>
    <p:sldId id="332" r:id="rId15"/>
    <p:sldId id="303" r:id="rId16"/>
    <p:sldId id="333" r:id="rId17"/>
    <p:sldId id="273" r:id="rId18"/>
    <p:sldId id="335" r:id="rId19"/>
    <p:sldId id="334"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C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25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3E444-24AD-42D2-B3DD-AEA43A310E6F}"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0AC94-167C-4D11-A21A-92B27B0736C3}" type="slidenum">
              <a:rPr lang="en-US" smtClean="0"/>
              <a:t>‹#›</a:t>
            </a:fld>
            <a:endParaRPr lang="en-US"/>
          </a:p>
        </p:txBody>
      </p:sp>
    </p:spTree>
    <p:extLst>
      <p:ext uri="{BB962C8B-B14F-4D97-AF65-F5344CB8AC3E}">
        <p14:creationId xmlns:p14="http://schemas.microsoft.com/office/powerpoint/2010/main" val="357090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F80B2-A6F3-0742-5BF8-26980B08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237B8-6D4C-846A-AC92-F7CE1D58C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2BA49-83F1-93A7-C299-1CB1EA044E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B73640-38F6-CA4B-3413-19753A8F98A4}"/>
              </a:ext>
            </a:extLst>
          </p:cNvPr>
          <p:cNvSpPr>
            <a:spLocks noGrp="1"/>
          </p:cNvSpPr>
          <p:nvPr>
            <p:ph type="sldNum" sz="quarter" idx="5"/>
          </p:nvPr>
        </p:nvSpPr>
        <p:spPr/>
        <p:txBody>
          <a:bodyPr/>
          <a:lstStyle/>
          <a:p>
            <a:fld id="{73C0AC94-167C-4D11-A21A-92B27B0736C3}" type="slidenum">
              <a:rPr lang="en-US" smtClean="0"/>
              <a:t>4</a:t>
            </a:fld>
            <a:endParaRPr lang="en-US"/>
          </a:p>
        </p:txBody>
      </p:sp>
    </p:spTree>
    <p:extLst>
      <p:ext uri="{BB962C8B-B14F-4D97-AF65-F5344CB8AC3E}">
        <p14:creationId xmlns:p14="http://schemas.microsoft.com/office/powerpoint/2010/main" val="65886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0AC94-167C-4D11-A21A-92B27B0736C3}" type="slidenum">
              <a:rPr lang="en-US" smtClean="0"/>
              <a:t>16</a:t>
            </a:fld>
            <a:endParaRPr lang="en-US"/>
          </a:p>
        </p:txBody>
      </p:sp>
    </p:spTree>
    <p:extLst>
      <p:ext uri="{BB962C8B-B14F-4D97-AF65-F5344CB8AC3E}">
        <p14:creationId xmlns:p14="http://schemas.microsoft.com/office/powerpoint/2010/main" val="222433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8A97-434D-A614-7C0E-AF5565384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69139-E2D9-978E-DC03-3DD9823E8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447B6-9F1C-3A86-5C62-818E2997AB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2EE6F-6C7D-B0CC-AF7F-A0F580AE56B5}"/>
              </a:ext>
            </a:extLst>
          </p:cNvPr>
          <p:cNvSpPr>
            <a:spLocks noGrp="1"/>
          </p:cNvSpPr>
          <p:nvPr>
            <p:ph type="sldNum" sz="quarter" idx="5"/>
          </p:nvPr>
        </p:nvSpPr>
        <p:spPr/>
        <p:txBody>
          <a:bodyPr/>
          <a:lstStyle/>
          <a:p>
            <a:fld id="{73C0AC94-167C-4D11-A21A-92B27B0736C3}" type="slidenum">
              <a:rPr lang="en-US" smtClean="0"/>
              <a:t>18</a:t>
            </a:fld>
            <a:endParaRPr lang="en-US"/>
          </a:p>
        </p:txBody>
      </p:sp>
    </p:spTree>
    <p:extLst>
      <p:ext uri="{BB962C8B-B14F-4D97-AF65-F5344CB8AC3E}">
        <p14:creationId xmlns:p14="http://schemas.microsoft.com/office/powerpoint/2010/main" val="70330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ECDF5-0D44-A517-4526-4BF85CFB2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44A99-4391-AC56-7738-4A2E84ED0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0B884-65BB-C48B-04F9-CF61A72835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22AE6-F3D2-31FA-2D05-529802BAA71C}"/>
              </a:ext>
            </a:extLst>
          </p:cNvPr>
          <p:cNvSpPr>
            <a:spLocks noGrp="1"/>
          </p:cNvSpPr>
          <p:nvPr>
            <p:ph type="sldNum" sz="quarter" idx="5"/>
          </p:nvPr>
        </p:nvSpPr>
        <p:spPr/>
        <p:txBody>
          <a:bodyPr/>
          <a:lstStyle/>
          <a:p>
            <a:fld id="{73C0AC94-167C-4D11-A21A-92B27B0736C3}" type="slidenum">
              <a:rPr lang="en-US" smtClean="0"/>
              <a:t>5</a:t>
            </a:fld>
            <a:endParaRPr lang="en-US"/>
          </a:p>
        </p:txBody>
      </p:sp>
    </p:spTree>
    <p:extLst>
      <p:ext uri="{BB962C8B-B14F-4D97-AF65-F5344CB8AC3E}">
        <p14:creationId xmlns:p14="http://schemas.microsoft.com/office/powerpoint/2010/main" val="205166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7F74-8776-CDF6-BD5A-6E068A6D9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FA4CE-2B6C-5C9D-2C2E-6098E9956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12B22-1F98-9B5E-6D89-787D4D400A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D13098-97B3-73DC-AEFC-035027A6CE63}"/>
              </a:ext>
            </a:extLst>
          </p:cNvPr>
          <p:cNvSpPr>
            <a:spLocks noGrp="1"/>
          </p:cNvSpPr>
          <p:nvPr>
            <p:ph type="sldNum" sz="quarter" idx="5"/>
          </p:nvPr>
        </p:nvSpPr>
        <p:spPr/>
        <p:txBody>
          <a:bodyPr/>
          <a:lstStyle/>
          <a:p>
            <a:fld id="{73C0AC94-167C-4D11-A21A-92B27B0736C3}" type="slidenum">
              <a:rPr lang="en-US" smtClean="0"/>
              <a:t>6</a:t>
            </a:fld>
            <a:endParaRPr lang="en-US"/>
          </a:p>
        </p:txBody>
      </p:sp>
    </p:spTree>
    <p:extLst>
      <p:ext uri="{BB962C8B-B14F-4D97-AF65-F5344CB8AC3E}">
        <p14:creationId xmlns:p14="http://schemas.microsoft.com/office/powerpoint/2010/main" val="1120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3036-396E-7CE1-45B0-B4309B244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C4FBE-5DEE-DA43-6CC7-DE20BFCFC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9A38C-0DA9-92AB-75BD-34CA217EE7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620811-A8FB-F132-C62C-EF93ACDCB573}"/>
              </a:ext>
            </a:extLst>
          </p:cNvPr>
          <p:cNvSpPr>
            <a:spLocks noGrp="1"/>
          </p:cNvSpPr>
          <p:nvPr>
            <p:ph type="sldNum" sz="quarter" idx="5"/>
          </p:nvPr>
        </p:nvSpPr>
        <p:spPr/>
        <p:txBody>
          <a:bodyPr/>
          <a:lstStyle/>
          <a:p>
            <a:fld id="{73C0AC94-167C-4D11-A21A-92B27B0736C3}" type="slidenum">
              <a:rPr lang="en-US" smtClean="0"/>
              <a:t>8</a:t>
            </a:fld>
            <a:endParaRPr lang="en-US"/>
          </a:p>
        </p:txBody>
      </p:sp>
    </p:spTree>
    <p:extLst>
      <p:ext uri="{BB962C8B-B14F-4D97-AF65-F5344CB8AC3E}">
        <p14:creationId xmlns:p14="http://schemas.microsoft.com/office/powerpoint/2010/main" val="389161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0AC94-167C-4D11-A21A-92B27B0736C3}" type="slidenum">
              <a:rPr lang="en-US" smtClean="0"/>
              <a:t>11</a:t>
            </a:fld>
            <a:endParaRPr lang="en-US"/>
          </a:p>
        </p:txBody>
      </p:sp>
    </p:spTree>
    <p:extLst>
      <p:ext uri="{BB962C8B-B14F-4D97-AF65-F5344CB8AC3E}">
        <p14:creationId xmlns:p14="http://schemas.microsoft.com/office/powerpoint/2010/main" val="421219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1C3C-8106-238F-6D86-4119A04CD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67EC5-5332-4E1A-ADF4-6F38BF21B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72024-1A36-B7F9-A191-592BF1BBEA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2F4412-76F5-DFB9-4E85-704D714C29E8}"/>
              </a:ext>
            </a:extLst>
          </p:cNvPr>
          <p:cNvSpPr>
            <a:spLocks noGrp="1"/>
          </p:cNvSpPr>
          <p:nvPr>
            <p:ph type="sldNum" sz="quarter" idx="5"/>
          </p:nvPr>
        </p:nvSpPr>
        <p:spPr/>
        <p:txBody>
          <a:bodyPr/>
          <a:lstStyle/>
          <a:p>
            <a:fld id="{73C0AC94-167C-4D11-A21A-92B27B0736C3}" type="slidenum">
              <a:rPr lang="en-US" smtClean="0"/>
              <a:t>12</a:t>
            </a:fld>
            <a:endParaRPr lang="en-US"/>
          </a:p>
        </p:txBody>
      </p:sp>
    </p:spTree>
    <p:extLst>
      <p:ext uri="{BB962C8B-B14F-4D97-AF65-F5344CB8AC3E}">
        <p14:creationId xmlns:p14="http://schemas.microsoft.com/office/powerpoint/2010/main" val="349024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0AC94-167C-4D11-A21A-92B27B0736C3}" type="slidenum">
              <a:rPr lang="en-US" smtClean="0"/>
              <a:t>13</a:t>
            </a:fld>
            <a:endParaRPr lang="en-US"/>
          </a:p>
        </p:txBody>
      </p:sp>
    </p:spTree>
    <p:extLst>
      <p:ext uri="{BB962C8B-B14F-4D97-AF65-F5344CB8AC3E}">
        <p14:creationId xmlns:p14="http://schemas.microsoft.com/office/powerpoint/2010/main" val="222433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04A92-7B2D-A81F-7775-6B04046AE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22F08-2F56-9AE1-2568-F333FE274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9DA99-0023-EA4C-E76E-8B947A6406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B02EC-B8A4-FF84-C02B-40AD8BA4D5E3}"/>
              </a:ext>
            </a:extLst>
          </p:cNvPr>
          <p:cNvSpPr>
            <a:spLocks noGrp="1"/>
          </p:cNvSpPr>
          <p:nvPr>
            <p:ph type="sldNum" sz="quarter" idx="5"/>
          </p:nvPr>
        </p:nvSpPr>
        <p:spPr/>
        <p:txBody>
          <a:bodyPr/>
          <a:lstStyle/>
          <a:p>
            <a:fld id="{73C0AC94-167C-4D11-A21A-92B27B0736C3}" type="slidenum">
              <a:rPr lang="en-US" smtClean="0"/>
              <a:t>14</a:t>
            </a:fld>
            <a:endParaRPr lang="en-US"/>
          </a:p>
        </p:txBody>
      </p:sp>
    </p:spTree>
    <p:extLst>
      <p:ext uri="{BB962C8B-B14F-4D97-AF65-F5344CB8AC3E}">
        <p14:creationId xmlns:p14="http://schemas.microsoft.com/office/powerpoint/2010/main" val="53506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0AC94-167C-4D11-A21A-92B27B0736C3}" type="slidenum">
              <a:rPr lang="en-US" smtClean="0"/>
              <a:t>15</a:t>
            </a:fld>
            <a:endParaRPr lang="en-US"/>
          </a:p>
        </p:txBody>
      </p:sp>
    </p:spTree>
    <p:extLst>
      <p:ext uri="{BB962C8B-B14F-4D97-AF65-F5344CB8AC3E}">
        <p14:creationId xmlns:p14="http://schemas.microsoft.com/office/powerpoint/2010/main" val="130036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324596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339260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639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14867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183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248368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94990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312926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328057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BEC118-BF82-462A-9E97-DA035F73B3A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227344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EC118-BF82-462A-9E97-DA035F73B3A7}"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317276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EC118-BF82-462A-9E97-DA035F73B3A7}"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232144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EC118-BF82-462A-9E97-DA035F73B3A7}"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407556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EC118-BF82-462A-9E97-DA035F73B3A7}"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167494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BEC118-BF82-462A-9E97-DA035F73B3A7}"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268842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EC118-BF82-462A-9E97-DA035F73B3A7}"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1E05B-22BB-4EFD-91C6-DB94E1C3191B}" type="slidenum">
              <a:rPr lang="en-US" smtClean="0"/>
              <a:t>‹#›</a:t>
            </a:fld>
            <a:endParaRPr lang="en-US"/>
          </a:p>
        </p:txBody>
      </p:sp>
    </p:spTree>
    <p:extLst>
      <p:ext uri="{BB962C8B-B14F-4D97-AF65-F5344CB8AC3E}">
        <p14:creationId xmlns:p14="http://schemas.microsoft.com/office/powerpoint/2010/main" val="139788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BEC118-BF82-462A-9E97-DA035F73B3A7}" type="datetimeFigureOut">
              <a:rPr lang="en-US" smtClean="0"/>
              <a:t>11/18/2025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B1E05B-22BB-4EFD-91C6-DB94E1C3191B}" type="slidenum">
              <a:rPr lang="en-US" smtClean="0"/>
              <a:t>‹#›</a:t>
            </a:fld>
            <a:endParaRPr lang="en-US"/>
          </a:p>
        </p:txBody>
      </p:sp>
    </p:spTree>
    <p:extLst>
      <p:ext uri="{BB962C8B-B14F-4D97-AF65-F5344CB8AC3E}">
        <p14:creationId xmlns:p14="http://schemas.microsoft.com/office/powerpoint/2010/main" val="384060856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F96C-0B13-B84A-2F37-CD7F8B5078EA}"/>
              </a:ext>
            </a:extLst>
          </p:cNvPr>
          <p:cNvSpPr>
            <a:spLocks noGrp="1"/>
          </p:cNvSpPr>
          <p:nvPr>
            <p:ph type="ctrTitle"/>
          </p:nvPr>
        </p:nvSpPr>
        <p:spPr>
          <a:xfrm>
            <a:off x="985969" y="4553712"/>
            <a:ext cx="8288032" cy="1096316"/>
          </a:xfrm>
        </p:spPr>
        <p:txBody>
          <a:bodyPr>
            <a:normAutofit/>
          </a:bodyPr>
          <a:lstStyle/>
          <a:p>
            <a:pPr algn="ctr">
              <a:lnSpc>
                <a:spcPct val="90000"/>
              </a:lnSpc>
            </a:pPr>
            <a:r>
              <a:rPr lang="en-US" sz="3400" dirty="0">
                <a:solidFill>
                  <a:srgbClr val="03AC13"/>
                </a:solidFill>
              </a:rPr>
              <a:t>Ludlow-Taylor Elementary School </a:t>
            </a:r>
            <a:br>
              <a:rPr lang="en-US" sz="3400" dirty="0">
                <a:solidFill>
                  <a:srgbClr val="03AC13"/>
                </a:solidFill>
              </a:rPr>
            </a:br>
            <a:r>
              <a:rPr lang="en-US" sz="3400" dirty="0">
                <a:solidFill>
                  <a:srgbClr val="03AC13"/>
                </a:solidFill>
              </a:rPr>
              <a:t>November LSAT Meeting</a:t>
            </a:r>
          </a:p>
        </p:txBody>
      </p:sp>
      <p:sp>
        <p:nvSpPr>
          <p:cNvPr id="3" name="Subtitle 2">
            <a:extLst>
              <a:ext uri="{FF2B5EF4-FFF2-40B4-BE49-F238E27FC236}">
                <a16:creationId xmlns:a16="http://schemas.microsoft.com/office/drawing/2014/main" id="{108E3666-8F2A-73EE-988C-1F305D03E5BC}"/>
              </a:ext>
            </a:extLst>
          </p:cNvPr>
          <p:cNvSpPr>
            <a:spLocks noGrp="1"/>
          </p:cNvSpPr>
          <p:nvPr>
            <p:ph type="subTitle" idx="1"/>
          </p:nvPr>
        </p:nvSpPr>
        <p:spPr>
          <a:xfrm>
            <a:off x="985969" y="5650029"/>
            <a:ext cx="8288032" cy="469122"/>
          </a:xfrm>
        </p:spPr>
        <p:txBody>
          <a:bodyPr>
            <a:normAutofit/>
          </a:bodyPr>
          <a:lstStyle/>
          <a:p>
            <a:pPr algn="ctr"/>
            <a:r>
              <a:rPr lang="en-US" dirty="0"/>
              <a:t>11.18.25</a:t>
            </a:r>
          </a:p>
        </p:txBody>
      </p:sp>
      <p:pic>
        <p:nvPicPr>
          <p:cNvPr id="15" name="Picture 14" descr="A green square with white text&#10;&#10;Description automatically generated">
            <a:extLst>
              <a:ext uri="{FF2B5EF4-FFF2-40B4-BE49-F238E27FC236}">
                <a16:creationId xmlns:a16="http://schemas.microsoft.com/office/drawing/2014/main" id="{C8EEB6C6-6E8B-9BF2-59AC-563515E5BA1A}"/>
              </a:ext>
            </a:extLst>
          </p:cNvPr>
          <p:cNvPicPr>
            <a:picLocks noChangeAspect="1"/>
          </p:cNvPicPr>
          <p:nvPr/>
        </p:nvPicPr>
        <p:blipFill rotWithShape="1">
          <a:blip r:embed="rId2">
            <a:extLst>
              <a:ext uri="{28A0092B-C50C-407E-A947-70E740481C1C}">
                <a14:useLocalDpi xmlns:a14="http://schemas.microsoft.com/office/drawing/2010/main" val="0"/>
              </a:ext>
            </a:extLst>
          </a:blip>
          <a:srcRect l="39783" t="31045" r="39755" b="30947"/>
          <a:stretch/>
        </p:blipFill>
        <p:spPr>
          <a:xfrm>
            <a:off x="3551058" y="934222"/>
            <a:ext cx="3157853" cy="3299450"/>
          </a:xfrm>
          <a:prstGeom prst="rect">
            <a:avLst/>
          </a:prstGeom>
        </p:spPr>
      </p:pic>
    </p:spTree>
    <p:extLst>
      <p:ext uri="{BB962C8B-B14F-4D97-AF65-F5344CB8AC3E}">
        <p14:creationId xmlns:p14="http://schemas.microsoft.com/office/powerpoint/2010/main" val="236838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E9D2-806B-F2A6-D71B-36ECE44B7760}"/>
              </a:ext>
            </a:extLst>
          </p:cNvPr>
          <p:cNvSpPr>
            <a:spLocks noGrp="1"/>
          </p:cNvSpPr>
          <p:nvPr>
            <p:ph type="title"/>
          </p:nvPr>
        </p:nvSpPr>
        <p:spPr>
          <a:xfrm>
            <a:off x="677334" y="609600"/>
            <a:ext cx="8596668" cy="1320800"/>
          </a:xfrm>
        </p:spPr>
        <p:txBody>
          <a:bodyPr anchor="t">
            <a:normAutofit/>
          </a:bodyPr>
          <a:lstStyle/>
          <a:p>
            <a:r>
              <a:rPr lang="en-US" sz="3200" dirty="0">
                <a:solidFill>
                  <a:srgbClr val="03AC13"/>
                </a:solidFill>
              </a:rPr>
              <a:t>Enrollment within the DCPS Budget Process</a:t>
            </a:r>
            <a:endParaRPr lang="en-US" sz="3200" dirty="0"/>
          </a:p>
        </p:txBody>
      </p:sp>
      <p:sp>
        <p:nvSpPr>
          <p:cNvPr id="11" name="Content Placeholder 10">
            <a:extLst>
              <a:ext uri="{FF2B5EF4-FFF2-40B4-BE49-F238E27FC236}">
                <a16:creationId xmlns:a16="http://schemas.microsoft.com/office/drawing/2014/main" id="{D852C44C-3E02-535B-4BA3-3FF4649C7F7A}"/>
              </a:ext>
            </a:extLst>
          </p:cNvPr>
          <p:cNvSpPr>
            <a:spLocks noGrp="1"/>
          </p:cNvSpPr>
          <p:nvPr>
            <p:ph idx="1"/>
          </p:nvPr>
        </p:nvSpPr>
        <p:spPr>
          <a:xfrm>
            <a:off x="562372" y="6017901"/>
            <a:ext cx="8826591" cy="838339"/>
          </a:xfrm>
        </p:spPr>
        <p:txBody>
          <a:bodyPr>
            <a:noAutofit/>
          </a:bodyPr>
          <a:lstStyle/>
          <a:p>
            <a:r>
              <a:rPr lang="en-US" sz="1700" dirty="0"/>
              <a:t>Enrollment projections for each school are the chief inputs that DCPS uses to calculate individual school budgets (i.e., schools get $ per student and/or per class).</a:t>
            </a:r>
          </a:p>
        </p:txBody>
      </p:sp>
      <p:pic>
        <p:nvPicPr>
          <p:cNvPr id="7" name="Content Placeholder 6" descr="Diagram&#10;&#10;Description automatically generated">
            <a:extLst>
              <a:ext uri="{FF2B5EF4-FFF2-40B4-BE49-F238E27FC236}">
                <a16:creationId xmlns:a16="http://schemas.microsoft.com/office/drawing/2014/main" id="{9A5B5918-BD27-2A52-FFF9-FB08AD162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596" y="1274113"/>
            <a:ext cx="7667016" cy="4638544"/>
          </a:xfrm>
          <a:prstGeom prst="rect">
            <a:avLst/>
          </a:prstGeom>
        </p:spPr>
      </p:pic>
    </p:spTree>
    <p:extLst>
      <p:ext uri="{BB962C8B-B14F-4D97-AF65-F5344CB8AC3E}">
        <p14:creationId xmlns:p14="http://schemas.microsoft.com/office/powerpoint/2010/main" val="42259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E9D2-806B-F2A6-D71B-36ECE44B7760}"/>
              </a:ext>
            </a:extLst>
          </p:cNvPr>
          <p:cNvSpPr>
            <a:spLocks noGrp="1"/>
          </p:cNvSpPr>
          <p:nvPr>
            <p:ph type="title"/>
          </p:nvPr>
        </p:nvSpPr>
        <p:spPr>
          <a:xfrm>
            <a:off x="677334" y="609600"/>
            <a:ext cx="8596668" cy="1320800"/>
          </a:xfrm>
        </p:spPr>
        <p:txBody>
          <a:bodyPr anchor="t">
            <a:normAutofit/>
          </a:bodyPr>
          <a:lstStyle/>
          <a:p>
            <a:r>
              <a:rPr lang="en-US" sz="2800" dirty="0">
                <a:solidFill>
                  <a:srgbClr val="03AC13"/>
                </a:solidFill>
              </a:rPr>
              <a:t>L-T Enrollment Projection: Students per Grade</a:t>
            </a:r>
          </a:p>
        </p:txBody>
      </p:sp>
      <p:pic>
        <p:nvPicPr>
          <p:cNvPr id="9" name="Picture 8" descr="Table&#10;&#10;AI-generated content may be incorrect.">
            <a:extLst>
              <a:ext uri="{FF2B5EF4-FFF2-40B4-BE49-F238E27FC236}">
                <a16:creationId xmlns:a16="http://schemas.microsoft.com/office/drawing/2014/main" id="{E84D5582-2EE3-3969-1FD2-3EB7AEB58BB0}"/>
              </a:ext>
            </a:extLst>
          </p:cNvPr>
          <p:cNvPicPr>
            <a:picLocks noChangeAspect="1"/>
          </p:cNvPicPr>
          <p:nvPr/>
        </p:nvPicPr>
        <p:blipFill>
          <a:blip r:embed="rId3">
            <a:extLst>
              <a:ext uri="{28A0092B-C50C-407E-A947-70E740481C1C}">
                <a14:useLocalDpi xmlns:a14="http://schemas.microsoft.com/office/drawing/2010/main" val="0"/>
              </a:ext>
            </a:extLst>
          </a:blip>
          <a:srcRect r="18273"/>
          <a:stretch>
            <a:fillRect/>
          </a:stretch>
        </p:blipFill>
        <p:spPr>
          <a:xfrm>
            <a:off x="235669" y="1418606"/>
            <a:ext cx="10078731" cy="4963339"/>
          </a:xfrm>
          <a:prstGeom prst="rect">
            <a:avLst/>
          </a:prstGeom>
        </p:spPr>
      </p:pic>
      <p:sp>
        <p:nvSpPr>
          <p:cNvPr id="13" name="Oval 12">
            <a:extLst>
              <a:ext uri="{FF2B5EF4-FFF2-40B4-BE49-F238E27FC236}">
                <a16:creationId xmlns:a16="http://schemas.microsoft.com/office/drawing/2014/main" id="{FAB2794F-B288-4ECE-EDA4-B2EDB7E757D8}"/>
              </a:ext>
            </a:extLst>
          </p:cNvPr>
          <p:cNvSpPr/>
          <p:nvPr/>
        </p:nvSpPr>
        <p:spPr>
          <a:xfrm>
            <a:off x="9137313" y="4788816"/>
            <a:ext cx="273377" cy="245097"/>
          </a:xfrm>
          <a:prstGeom prst="ellipse">
            <a:avLst/>
          </a:prstGeom>
          <a:no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7C8C10-7743-C594-D87A-8BDC0DE52D1F}"/>
              </a:ext>
            </a:extLst>
          </p:cNvPr>
          <p:cNvSpPr/>
          <p:nvPr/>
        </p:nvSpPr>
        <p:spPr>
          <a:xfrm>
            <a:off x="9137313" y="5439394"/>
            <a:ext cx="273377" cy="245097"/>
          </a:xfrm>
          <a:prstGeom prst="ellipse">
            <a:avLst/>
          </a:prstGeom>
          <a:no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169EFB-B6E2-3298-5A17-39FC82E595DC}"/>
              </a:ext>
            </a:extLst>
          </p:cNvPr>
          <p:cNvSpPr/>
          <p:nvPr/>
        </p:nvSpPr>
        <p:spPr>
          <a:xfrm>
            <a:off x="9137313" y="5720370"/>
            <a:ext cx="273377" cy="245097"/>
          </a:xfrm>
          <a:prstGeom prst="ellipse">
            <a:avLst/>
          </a:prstGeom>
          <a:no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21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A23B4-9B6C-3201-477D-8C2CD5294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2EFE2-3C7E-C706-8CC9-E79ED7DC3FA4}"/>
              </a:ext>
            </a:extLst>
          </p:cNvPr>
          <p:cNvSpPr>
            <a:spLocks noGrp="1"/>
          </p:cNvSpPr>
          <p:nvPr>
            <p:ph type="title"/>
          </p:nvPr>
        </p:nvSpPr>
        <p:spPr>
          <a:xfrm>
            <a:off x="677334" y="609600"/>
            <a:ext cx="8596668" cy="1320800"/>
          </a:xfrm>
        </p:spPr>
        <p:txBody>
          <a:bodyPr anchor="t">
            <a:normAutofit/>
          </a:bodyPr>
          <a:lstStyle/>
          <a:p>
            <a:r>
              <a:rPr lang="en-US" sz="2800" dirty="0">
                <a:solidFill>
                  <a:srgbClr val="03AC13"/>
                </a:solidFill>
              </a:rPr>
              <a:t>Enrollment Projection: How’d They Do Last Year?</a:t>
            </a:r>
          </a:p>
        </p:txBody>
      </p:sp>
      <p:graphicFrame>
        <p:nvGraphicFramePr>
          <p:cNvPr id="5" name="Table 4">
            <a:extLst>
              <a:ext uri="{FF2B5EF4-FFF2-40B4-BE49-F238E27FC236}">
                <a16:creationId xmlns:a16="http://schemas.microsoft.com/office/drawing/2014/main" id="{C44B9D9C-80AD-7EB6-7D2C-0B174C94B83F}"/>
              </a:ext>
            </a:extLst>
          </p:cNvPr>
          <p:cNvGraphicFramePr>
            <a:graphicFrameLocks noGrp="1"/>
          </p:cNvGraphicFramePr>
          <p:nvPr>
            <p:extLst>
              <p:ext uri="{D42A27DB-BD31-4B8C-83A1-F6EECF244321}">
                <p14:modId xmlns:p14="http://schemas.microsoft.com/office/powerpoint/2010/main" val="3345934007"/>
              </p:ext>
            </p:extLst>
          </p:nvPr>
        </p:nvGraphicFramePr>
        <p:xfrm>
          <a:off x="677334" y="1213373"/>
          <a:ext cx="8128000" cy="4267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482528944"/>
                    </a:ext>
                  </a:extLst>
                </a:gridCol>
                <a:gridCol w="1354667">
                  <a:extLst>
                    <a:ext uri="{9D8B030D-6E8A-4147-A177-3AD203B41FA5}">
                      <a16:colId xmlns:a16="http://schemas.microsoft.com/office/drawing/2014/main" val="2651635958"/>
                    </a:ext>
                  </a:extLst>
                </a:gridCol>
                <a:gridCol w="2637060">
                  <a:extLst>
                    <a:ext uri="{9D8B030D-6E8A-4147-A177-3AD203B41FA5}">
                      <a16:colId xmlns:a16="http://schemas.microsoft.com/office/drawing/2014/main" val="2273596875"/>
                    </a:ext>
                  </a:extLst>
                </a:gridCol>
                <a:gridCol w="2781606">
                  <a:extLst>
                    <a:ext uri="{9D8B030D-6E8A-4147-A177-3AD203B41FA5}">
                      <a16:colId xmlns:a16="http://schemas.microsoft.com/office/drawing/2014/main" val="3044227947"/>
                    </a:ext>
                  </a:extLst>
                </a:gridCol>
              </a:tblGrid>
              <a:tr h="370840">
                <a:tc>
                  <a:txBody>
                    <a:bodyPr/>
                    <a:lstStyle/>
                    <a:p>
                      <a:r>
                        <a:rPr lang="en-US" sz="1400" dirty="0"/>
                        <a:t>Grade Level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SY 25-26 Enrollment Projection</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SY 25-26 Reported Enrollment</a:t>
                      </a:r>
                    </a:p>
                    <a:p>
                      <a:endParaRPr lang="en-US" dirty="0"/>
                    </a:p>
                  </a:txBody>
                  <a:tcPr/>
                </a:tc>
                <a:tc>
                  <a:txBody>
                    <a:bodyPr/>
                    <a:lstStyle/>
                    <a:p>
                      <a:r>
                        <a:rPr lang="en-US" sz="1400" dirty="0"/>
                        <a:t>Difference</a:t>
                      </a:r>
                    </a:p>
                  </a:txBody>
                  <a:tcPr/>
                </a:tc>
                <a:extLst>
                  <a:ext uri="{0D108BD9-81ED-4DB2-BD59-A6C34878D82A}">
                    <a16:rowId xmlns:a16="http://schemas.microsoft.com/office/drawing/2014/main" val="3270597779"/>
                  </a:ext>
                </a:extLst>
              </a:tr>
              <a:tr h="370840">
                <a:tc>
                  <a:txBody>
                    <a:bodyPr/>
                    <a:lstStyle/>
                    <a:p>
                      <a:r>
                        <a:rPr lang="en-US" dirty="0"/>
                        <a:t>PK3</a:t>
                      </a:r>
                    </a:p>
                  </a:txBody>
                  <a:tcPr/>
                </a:tc>
                <a:tc>
                  <a:txBody>
                    <a:bodyPr/>
                    <a:lstStyle/>
                    <a:p>
                      <a:r>
                        <a:rPr lang="en-US" dirty="0"/>
                        <a:t>45</a:t>
                      </a:r>
                    </a:p>
                  </a:txBody>
                  <a:tcPr/>
                </a:tc>
                <a:tc>
                  <a:txBody>
                    <a:bodyPr/>
                    <a:lstStyle/>
                    <a:p>
                      <a:r>
                        <a:rPr lang="en-US" dirty="0"/>
                        <a:t>48</a:t>
                      </a:r>
                    </a:p>
                  </a:txBody>
                  <a:tcPr/>
                </a:tc>
                <a:tc>
                  <a:txBody>
                    <a:bodyPr/>
                    <a:lstStyle/>
                    <a:p>
                      <a:r>
                        <a:rPr lang="en-US" dirty="0"/>
                        <a:t>-3</a:t>
                      </a:r>
                    </a:p>
                  </a:txBody>
                  <a:tcPr/>
                </a:tc>
                <a:extLst>
                  <a:ext uri="{0D108BD9-81ED-4DB2-BD59-A6C34878D82A}">
                    <a16:rowId xmlns:a16="http://schemas.microsoft.com/office/drawing/2014/main" val="2830230134"/>
                  </a:ext>
                </a:extLst>
              </a:tr>
              <a:tr h="308309">
                <a:tc>
                  <a:txBody>
                    <a:bodyPr/>
                    <a:lstStyle/>
                    <a:p>
                      <a:r>
                        <a:rPr lang="en-US" dirty="0"/>
                        <a:t>PK4</a:t>
                      </a:r>
                    </a:p>
                  </a:txBody>
                  <a:tcPr/>
                </a:tc>
                <a:tc>
                  <a:txBody>
                    <a:bodyPr/>
                    <a:lstStyle/>
                    <a:p>
                      <a:r>
                        <a:rPr lang="en-US" dirty="0"/>
                        <a:t>58</a:t>
                      </a:r>
                    </a:p>
                  </a:txBody>
                  <a:tcPr/>
                </a:tc>
                <a:tc>
                  <a:txBody>
                    <a:bodyPr/>
                    <a:lstStyle/>
                    <a:p>
                      <a:r>
                        <a:rPr lang="en-US" dirty="0"/>
                        <a:t>62</a:t>
                      </a:r>
                    </a:p>
                  </a:txBody>
                  <a:tcPr/>
                </a:tc>
                <a:tc>
                  <a:txBody>
                    <a:bodyPr/>
                    <a:lstStyle/>
                    <a:p>
                      <a:r>
                        <a:rPr lang="en-US" dirty="0"/>
                        <a:t>-4</a:t>
                      </a:r>
                    </a:p>
                  </a:txBody>
                  <a:tcPr/>
                </a:tc>
                <a:extLst>
                  <a:ext uri="{0D108BD9-81ED-4DB2-BD59-A6C34878D82A}">
                    <a16:rowId xmlns:a16="http://schemas.microsoft.com/office/drawing/2014/main" val="3589730756"/>
                  </a:ext>
                </a:extLst>
              </a:tr>
              <a:tr h="370840">
                <a:tc>
                  <a:txBody>
                    <a:bodyPr/>
                    <a:lstStyle/>
                    <a:p>
                      <a:r>
                        <a:rPr lang="en-US" dirty="0"/>
                        <a:t>K</a:t>
                      </a:r>
                    </a:p>
                  </a:txBody>
                  <a:tcPr/>
                </a:tc>
                <a:tc>
                  <a:txBody>
                    <a:bodyPr/>
                    <a:lstStyle/>
                    <a:p>
                      <a:r>
                        <a:rPr lang="en-US" dirty="0"/>
                        <a:t>63</a:t>
                      </a:r>
                    </a:p>
                  </a:txBody>
                  <a:tcPr/>
                </a:tc>
                <a:tc>
                  <a:txBody>
                    <a:bodyPr/>
                    <a:lstStyle/>
                    <a:p>
                      <a:r>
                        <a:rPr lang="en-US" dirty="0"/>
                        <a:t>68</a:t>
                      </a:r>
                    </a:p>
                  </a:txBody>
                  <a:tcPr/>
                </a:tc>
                <a:tc>
                  <a:txBody>
                    <a:bodyPr/>
                    <a:lstStyle/>
                    <a:p>
                      <a:r>
                        <a:rPr lang="en-US" dirty="0"/>
                        <a:t>-5</a:t>
                      </a:r>
                    </a:p>
                  </a:txBody>
                  <a:tcPr/>
                </a:tc>
                <a:extLst>
                  <a:ext uri="{0D108BD9-81ED-4DB2-BD59-A6C34878D82A}">
                    <a16:rowId xmlns:a16="http://schemas.microsoft.com/office/drawing/2014/main" val="3990456954"/>
                  </a:ext>
                </a:extLst>
              </a:tr>
              <a:tr h="370840">
                <a:tc>
                  <a:txBody>
                    <a:bodyPr/>
                    <a:lstStyle/>
                    <a:p>
                      <a:r>
                        <a:rPr lang="en-US" dirty="0"/>
                        <a:t>1</a:t>
                      </a:r>
                      <a:r>
                        <a:rPr lang="en-US" baseline="30000" dirty="0"/>
                        <a:t>st</a:t>
                      </a:r>
                      <a:r>
                        <a:rPr lang="en-US" dirty="0"/>
                        <a:t> </a:t>
                      </a:r>
                    </a:p>
                  </a:txBody>
                  <a:tcPr/>
                </a:tc>
                <a:tc>
                  <a:txBody>
                    <a:bodyPr/>
                    <a:lstStyle/>
                    <a:p>
                      <a:r>
                        <a:rPr lang="en-US" dirty="0"/>
                        <a:t>68</a:t>
                      </a:r>
                    </a:p>
                  </a:txBody>
                  <a:tcPr/>
                </a:tc>
                <a:tc>
                  <a:txBody>
                    <a:bodyPr/>
                    <a:lstStyle/>
                    <a:p>
                      <a:r>
                        <a:rPr lang="en-US" dirty="0"/>
                        <a:t>68</a:t>
                      </a:r>
                    </a:p>
                  </a:txBody>
                  <a:tcPr/>
                </a:tc>
                <a:tc>
                  <a:txBody>
                    <a:bodyPr/>
                    <a:lstStyle/>
                    <a:p>
                      <a:endParaRPr lang="en-US" dirty="0"/>
                    </a:p>
                  </a:txBody>
                  <a:tcPr/>
                </a:tc>
                <a:extLst>
                  <a:ext uri="{0D108BD9-81ED-4DB2-BD59-A6C34878D82A}">
                    <a16:rowId xmlns:a16="http://schemas.microsoft.com/office/drawing/2014/main" val="4240495213"/>
                  </a:ext>
                </a:extLst>
              </a:tr>
              <a:tr h="370840">
                <a:tc>
                  <a:txBody>
                    <a:bodyPr/>
                    <a:lstStyle/>
                    <a:p>
                      <a:r>
                        <a:rPr lang="en-US" dirty="0"/>
                        <a:t>2</a:t>
                      </a:r>
                      <a:r>
                        <a:rPr lang="en-US" baseline="30000" dirty="0"/>
                        <a:t>nd</a:t>
                      </a:r>
                      <a:r>
                        <a:rPr lang="en-US" dirty="0"/>
                        <a:t> </a:t>
                      </a:r>
                    </a:p>
                  </a:txBody>
                  <a:tcPr/>
                </a:tc>
                <a:tc>
                  <a:txBody>
                    <a:bodyPr/>
                    <a:lstStyle/>
                    <a:p>
                      <a:r>
                        <a:rPr lang="en-US" dirty="0"/>
                        <a:t>74</a:t>
                      </a:r>
                    </a:p>
                  </a:txBody>
                  <a:tcPr/>
                </a:tc>
                <a:tc>
                  <a:txBody>
                    <a:bodyPr/>
                    <a:lstStyle/>
                    <a:p>
                      <a:r>
                        <a:rPr lang="en-US" dirty="0"/>
                        <a:t>75</a:t>
                      </a:r>
                    </a:p>
                  </a:txBody>
                  <a:tcPr/>
                </a:tc>
                <a:tc>
                  <a:txBody>
                    <a:bodyPr/>
                    <a:lstStyle/>
                    <a:p>
                      <a:r>
                        <a:rPr lang="en-US" dirty="0"/>
                        <a:t>-1</a:t>
                      </a:r>
                    </a:p>
                  </a:txBody>
                  <a:tcPr/>
                </a:tc>
                <a:extLst>
                  <a:ext uri="{0D108BD9-81ED-4DB2-BD59-A6C34878D82A}">
                    <a16:rowId xmlns:a16="http://schemas.microsoft.com/office/drawing/2014/main" val="1182649996"/>
                  </a:ext>
                </a:extLst>
              </a:tr>
              <a:tr h="370840">
                <a:tc>
                  <a:txBody>
                    <a:bodyPr/>
                    <a:lstStyle/>
                    <a:p>
                      <a:r>
                        <a:rPr lang="en-US" dirty="0"/>
                        <a:t>3</a:t>
                      </a:r>
                      <a:r>
                        <a:rPr lang="en-US" baseline="30000" dirty="0"/>
                        <a:t>rd</a:t>
                      </a:r>
                      <a:r>
                        <a:rPr lang="en-US" dirty="0"/>
                        <a:t> </a:t>
                      </a:r>
                    </a:p>
                  </a:txBody>
                  <a:tcPr/>
                </a:tc>
                <a:tc>
                  <a:txBody>
                    <a:bodyPr/>
                    <a:lstStyle/>
                    <a:p>
                      <a:r>
                        <a:rPr lang="en-US" dirty="0"/>
                        <a:t>68</a:t>
                      </a:r>
                    </a:p>
                  </a:txBody>
                  <a:tcPr/>
                </a:tc>
                <a:tc>
                  <a:txBody>
                    <a:bodyPr/>
                    <a:lstStyle/>
                    <a:p>
                      <a:r>
                        <a:rPr lang="en-US" dirty="0"/>
                        <a:t>76</a:t>
                      </a:r>
                    </a:p>
                  </a:txBody>
                  <a:tcPr/>
                </a:tc>
                <a:tc>
                  <a:txBody>
                    <a:bodyPr/>
                    <a:lstStyle/>
                    <a:p>
                      <a:r>
                        <a:rPr lang="en-US" dirty="0"/>
                        <a:t>-8</a:t>
                      </a:r>
                    </a:p>
                  </a:txBody>
                  <a:tcPr/>
                </a:tc>
                <a:extLst>
                  <a:ext uri="{0D108BD9-81ED-4DB2-BD59-A6C34878D82A}">
                    <a16:rowId xmlns:a16="http://schemas.microsoft.com/office/drawing/2014/main" val="2898398901"/>
                  </a:ext>
                </a:extLst>
              </a:tr>
              <a:tr h="370840">
                <a:tc>
                  <a:txBody>
                    <a:bodyPr/>
                    <a:lstStyle/>
                    <a:p>
                      <a:r>
                        <a:rPr lang="en-US" dirty="0"/>
                        <a:t>4</a:t>
                      </a:r>
                      <a:r>
                        <a:rPr lang="en-US" baseline="30000" dirty="0"/>
                        <a:t>th</a:t>
                      </a:r>
                      <a:r>
                        <a:rPr lang="en-US" dirty="0"/>
                        <a:t> </a:t>
                      </a:r>
                    </a:p>
                  </a:txBody>
                  <a:tcPr/>
                </a:tc>
                <a:tc>
                  <a:txBody>
                    <a:bodyPr/>
                    <a:lstStyle/>
                    <a:p>
                      <a:r>
                        <a:rPr lang="en-US" dirty="0"/>
                        <a:t>71</a:t>
                      </a:r>
                    </a:p>
                  </a:txBody>
                  <a:tcPr/>
                </a:tc>
                <a:tc>
                  <a:txBody>
                    <a:bodyPr/>
                    <a:lstStyle/>
                    <a:p>
                      <a:r>
                        <a:rPr lang="en-US" dirty="0"/>
                        <a:t>73</a:t>
                      </a:r>
                    </a:p>
                  </a:txBody>
                  <a:tcPr/>
                </a:tc>
                <a:tc>
                  <a:txBody>
                    <a:bodyPr/>
                    <a:lstStyle/>
                    <a:p>
                      <a:r>
                        <a:rPr lang="en-US" dirty="0"/>
                        <a:t>-2</a:t>
                      </a:r>
                    </a:p>
                  </a:txBody>
                  <a:tcPr/>
                </a:tc>
                <a:extLst>
                  <a:ext uri="{0D108BD9-81ED-4DB2-BD59-A6C34878D82A}">
                    <a16:rowId xmlns:a16="http://schemas.microsoft.com/office/drawing/2014/main" val="446220420"/>
                  </a:ext>
                </a:extLst>
              </a:tr>
              <a:tr h="0">
                <a:tc>
                  <a:txBody>
                    <a:bodyPr/>
                    <a:lstStyle/>
                    <a:p>
                      <a:r>
                        <a:rPr lang="en-US" dirty="0"/>
                        <a:t>5</a:t>
                      </a:r>
                      <a:r>
                        <a:rPr lang="en-US" baseline="30000" dirty="0"/>
                        <a:t>th</a:t>
                      </a:r>
                      <a:r>
                        <a:rPr lang="en-US" dirty="0"/>
                        <a:t> </a:t>
                      </a:r>
                    </a:p>
                  </a:txBody>
                  <a:tcPr/>
                </a:tc>
                <a:tc>
                  <a:txBody>
                    <a:bodyPr/>
                    <a:lstStyle/>
                    <a:p>
                      <a:r>
                        <a:rPr lang="en-US" dirty="0"/>
                        <a:t>53</a:t>
                      </a:r>
                    </a:p>
                  </a:txBody>
                  <a:tcPr/>
                </a:tc>
                <a:tc>
                  <a:txBody>
                    <a:bodyPr/>
                    <a:lstStyle/>
                    <a:p>
                      <a:r>
                        <a:rPr lang="en-US" dirty="0"/>
                        <a:t>53</a:t>
                      </a:r>
                    </a:p>
                  </a:txBody>
                  <a:tcPr/>
                </a:tc>
                <a:tc>
                  <a:txBody>
                    <a:bodyPr/>
                    <a:lstStyle/>
                    <a:p>
                      <a:endParaRPr lang="en-US" dirty="0"/>
                    </a:p>
                  </a:txBody>
                  <a:tcPr/>
                </a:tc>
                <a:extLst>
                  <a:ext uri="{0D108BD9-81ED-4DB2-BD59-A6C34878D82A}">
                    <a16:rowId xmlns:a16="http://schemas.microsoft.com/office/drawing/2014/main" val="1330354897"/>
                  </a:ext>
                </a:extLst>
              </a:tr>
              <a:tr h="185420">
                <a:tc>
                  <a:txBody>
                    <a:bodyPr/>
                    <a:lstStyle/>
                    <a:p>
                      <a:r>
                        <a:rPr lang="en-US" dirty="0"/>
                        <a:t>TOTAL</a:t>
                      </a:r>
                    </a:p>
                  </a:txBody>
                  <a:tcPr/>
                </a:tc>
                <a:tc>
                  <a:txBody>
                    <a:bodyPr/>
                    <a:lstStyle/>
                    <a:p>
                      <a:r>
                        <a:rPr lang="en-US" dirty="0"/>
                        <a:t>500</a:t>
                      </a:r>
                    </a:p>
                  </a:txBody>
                  <a:tcPr/>
                </a:tc>
                <a:tc>
                  <a:txBody>
                    <a:bodyPr/>
                    <a:lstStyle/>
                    <a:p>
                      <a:r>
                        <a:rPr lang="en-US" dirty="0"/>
                        <a:t>523</a:t>
                      </a:r>
                    </a:p>
                  </a:txBody>
                  <a:tcPr/>
                </a:tc>
                <a:tc>
                  <a:txBody>
                    <a:bodyPr/>
                    <a:lstStyle/>
                    <a:p>
                      <a:r>
                        <a:rPr lang="en-US" dirty="0"/>
                        <a:t>-23 = FULL CLASSROOM</a:t>
                      </a:r>
                    </a:p>
                  </a:txBody>
                  <a:tcPr/>
                </a:tc>
                <a:extLst>
                  <a:ext uri="{0D108BD9-81ED-4DB2-BD59-A6C34878D82A}">
                    <a16:rowId xmlns:a16="http://schemas.microsoft.com/office/drawing/2014/main" val="452627326"/>
                  </a:ext>
                </a:extLst>
              </a:tr>
            </a:tbl>
          </a:graphicData>
        </a:graphic>
      </p:graphicFrame>
      <p:sp>
        <p:nvSpPr>
          <p:cNvPr id="8" name="Content Placeholder 10">
            <a:extLst>
              <a:ext uri="{FF2B5EF4-FFF2-40B4-BE49-F238E27FC236}">
                <a16:creationId xmlns:a16="http://schemas.microsoft.com/office/drawing/2014/main" id="{B4B6A36E-27CE-D8AB-B756-8BFB9780AF40}"/>
              </a:ext>
            </a:extLst>
          </p:cNvPr>
          <p:cNvSpPr>
            <a:spLocks noGrp="1"/>
          </p:cNvSpPr>
          <p:nvPr>
            <p:ph idx="1"/>
          </p:nvPr>
        </p:nvSpPr>
        <p:spPr>
          <a:xfrm>
            <a:off x="845176" y="5480573"/>
            <a:ext cx="8826591" cy="1099336"/>
          </a:xfrm>
        </p:spPr>
        <p:txBody>
          <a:bodyPr>
            <a:noAutofit/>
          </a:bodyPr>
          <a:lstStyle/>
          <a:p>
            <a:r>
              <a:rPr lang="en-US" sz="1700" dirty="0"/>
              <a:t>Why does this matter? Enough students for +1 teacher PLUS other funding.</a:t>
            </a:r>
          </a:p>
          <a:p>
            <a:r>
              <a:rPr lang="en-US" sz="1700" dirty="0"/>
              <a:t>A trend: EVERY YEAR except COVID year they’ve under-projected.</a:t>
            </a:r>
          </a:p>
          <a:p>
            <a:r>
              <a:rPr lang="en-US" sz="1700" dirty="0"/>
              <a:t>DCPS needs to project more OR offer fewer lottery spots OR both.</a:t>
            </a:r>
          </a:p>
        </p:txBody>
      </p:sp>
    </p:spTree>
    <p:extLst>
      <p:ext uri="{BB962C8B-B14F-4D97-AF65-F5344CB8AC3E}">
        <p14:creationId xmlns:p14="http://schemas.microsoft.com/office/powerpoint/2010/main" val="54079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E9D2-806B-F2A6-D71B-36ECE44B7760}"/>
              </a:ext>
            </a:extLst>
          </p:cNvPr>
          <p:cNvSpPr>
            <a:spLocks noGrp="1"/>
          </p:cNvSpPr>
          <p:nvPr>
            <p:ph type="title"/>
          </p:nvPr>
        </p:nvSpPr>
        <p:spPr>
          <a:xfrm>
            <a:off x="502236" y="609600"/>
            <a:ext cx="9108692" cy="1320800"/>
          </a:xfrm>
        </p:spPr>
        <p:txBody>
          <a:bodyPr anchor="t">
            <a:normAutofit/>
          </a:bodyPr>
          <a:lstStyle/>
          <a:p>
            <a:r>
              <a:rPr lang="en-US" sz="2400" dirty="0">
                <a:solidFill>
                  <a:srgbClr val="03AC13"/>
                </a:solidFill>
              </a:rPr>
              <a:t>L-T Enrollment Projection: Special Education Students</a:t>
            </a:r>
          </a:p>
        </p:txBody>
      </p:sp>
      <p:pic>
        <p:nvPicPr>
          <p:cNvPr id="4" name="Picture 3" descr="Table&#10;&#10;AI-generated content may be incorrect.">
            <a:extLst>
              <a:ext uri="{FF2B5EF4-FFF2-40B4-BE49-F238E27FC236}">
                <a16:creationId xmlns:a16="http://schemas.microsoft.com/office/drawing/2014/main" id="{9AF9AB7F-E59D-4379-9E18-59699CB324CB}"/>
              </a:ext>
            </a:extLst>
          </p:cNvPr>
          <p:cNvPicPr>
            <a:picLocks noChangeAspect="1"/>
          </p:cNvPicPr>
          <p:nvPr/>
        </p:nvPicPr>
        <p:blipFill>
          <a:blip r:embed="rId3">
            <a:extLst>
              <a:ext uri="{28A0092B-C50C-407E-A947-70E740481C1C}">
                <a14:useLocalDpi xmlns:a14="http://schemas.microsoft.com/office/drawing/2010/main" val="0"/>
              </a:ext>
            </a:extLst>
          </a:blip>
          <a:srcRect r="18893" b="2671"/>
          <a:stretch>
            <a:fillRect/>
          </a:stretch>
        </p:blipFill>
        <p:spPr>
          <a:xfrm>
            <a:off x="502236" y="1455520"/>
            <a:ext cx="8936611" cy="4464513"/>
          </a:xfrm>
          <a:prstGeom prst="rect">
            <a:avLst/>
          </a:prstGeom>
        </p:spPr>
      </p:pic>
    </p:spTree>
    <p:extLst>
      <p:ext uri="{BB962C8B-B14F-4D97-AF65-F5344CB8AC3E}">
        <p14:creationId xmlns:p14="http://schemas.microsoft.com/office/powerpoint/2010/main" val="260487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5A1D-DFDE-4AEA-9E55-E48700FDD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E522E-042E-B6E0-269F-5F2F43FD6778}"/>
              </a:ext>
            </a:extLst>
          </p:cNvPr>
          <p:cNvSpPr>
            <a:spLocks noGrp="1"/>
          </p:cNvSpPr>
          <p:nvPr>
            <p:ph type="title"/>
          </p:nvPr>
        </p:nvSpPr>
        <p:spPr>
          <a:xfrm>
            <a:off x="677334" y="609600"/>
            <a:ext cx="8596668" cy="1320800"/>
          </a:xfrm>
        </p:spPr>
        <p:txBody>
          <a:bodyPr anchor="t">
            <a:normAutofit/>
          </a:bodyPr>
          <a:lstStyle/>
          <a:p>
            <a:r>
              <a:rPr lang="en-US" sz="2800" dirty="0" err="1">
                <a:solidFill>
                  <a:srgbClr val="03AC13"/>
                </a:solidFill>
              </a:rPr>
              <a:t>SpEd</a:t>
            </a:r>
            <a:r>
              <a:rPr lang="en-US" sz="2800" dirty="0">
                <a:solidFill>
                  <a:srgbClr val="03AC13"/>
                </a:solidFill>
              </a:rPr>
              <a:t> Projection: How’d They Do Last Year?</a:t>
            </a:r>
          </a:p>
        </p:txBody>
      </p:sp>
      <p:sp>
        <p:nvSpPr>
          <p:cNvPr id="8" name="Content Placeholder 10">
            <a:extLst>
              <a:ext uri="{FF2B5EF4-FFF2-40B4-BE49-F238E27FC236}">
                <a16:creationId xmlns:a16="http://schemas.microsoft.com/office/drawing/2014/main" id="{4A0057C5-11CB-7BB3-30F1-167206772CC3}"/>
              </a:ext>
            </a:extLst>
          </p:cNvPr>
          <p:cNvSpPr>
            <a:spLocks noGrp="1"/>
          </p:cNvSpPr>
          <p:nvPr>
            <p:ph idx="1"/>
          </p:nvPr>
        </p:nvSpPr>
        <p:spPr>
          <a:xfrm>
            <a:off x="845176" y="5480573"/>
            <a:ext cx="8826591" cy="1099336"/>
          </a:xfrm>
        </p:spPr>
        <p:txBody>
          <a:bodyPr>
            <a:noAutofit/>
          </a:bodyPr>
          <a:lstStyle/>
          <a:p>
            <a:r>
              <a:rPr lang="en-US" sz="1700" dirty="0"/>
              <a:t>Important to remember the number of IEPs tends to rise throughout the year (especially in middle ES grades), so this year’s numbers are minimum not total.</a:t>
            </a:r>
          </a:p>
          <a:p>
            <a:r>
              <a:rPr lang="en-US" sz="1700" dirty="0"/>
              <a:t>Projecting 91 for next year, so do seem to be compensating somewhat.</a:t>
            </a:r>
          </a:p>
          <a:p>
            <a:endParaRPr lang="en-US" sz="1700" dirty="0"/>
          </a:p>
        </p:txBody>
      </p:sp>
      <p:graphicFrame>
        <p:nvGraphicFramePr>
          <p:cNvPr id="6" name="Table 5">
            <a:extLst>
              <a:ext uri="{FF2B5EF4-FFF2-40B4-BE49-F238E27FC236}">
                <a16:creationId xmlns:a16="http://schemas.microsoft.com/office/drawing/2014/main" id="{034B3322-FE13-AAF3-AA8B-CE7990D3B48E}"/>
              </a:ext>
            </a:extLst>
          </p:cNvPr>
          <p:cNvGraphicFramePr>
            <a:graphicFrameLocks noGrp="1"/>
          </p:cNvGraphicFramePr>
          <p:nvPr>
            <p:extLst>
              <p:ext uri="{D42A27DB-BD31-4B8C-83A1-F6EECF244321}">
                <p14:modId xmlns:p14="http://schemas.microsoft.com/office/powerpoint/2010/main" val="4160935038"/>
              </p:ext>
            </p:extLst>
          </p:nvPr>
        </p:nvGraphicFramePr>
        <p:xfrm>
          <a:off x="677334" y="1213373"/>
          <a:ext cx="8128000" cy="4267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482528944"/>
                    </a:ext>
                  </a:extLst>
                </a:gridCol>
                <a:gridCol w="1354667">
                  <a:extLst>
                    <a:ext uri="{9D8B030D-6E8A-4147-A177-3AD203B41FA5}">
                      <a16:colId xmlns:a16="http://schemas.microsoft.com/office/drawing/2014/main" val="2651635958"/>
                    </a:ext>
                  </a:extLst>
                </a:gridCol>
                <a:gridCol w="2637060">
                  <a:extLst>
                    <a:ext uri="{9D8B030D-6E8A-4147-A177-3AD203B41FA5}">
                      <a16:colId xmlns:a16="http://schemas.microsoft.com/office/drawing/2014/main" val="2273596875"/>
                    </a:ext>
                  </a:extLst>
                </a:gridCol>
                <a:gridCol w="2781606">
                  <a:extLst>
                    <a:ext uri="{9D8B030D-6E8A-4147-A177-3AD203B41FA5}">
                      <a16:colId xmlns:a16="http://schemas.microsoft.com/office/drawing/2014/main" val="3044227947"/>
                    </a:ext>
                  </a:extLst>
                </a:gridCol>
              </a:tblGrid>
              <a:tr h="370840">
                <a:tc>
                  <a:txBody>
                    <a:bodyPr/>
                    <a:lstStyle/>
                    <a:p>
                      <a:r>
                        <a:rPr lang="en-US" sz="1400" dirty="0"/>
                        <a:t>Grade Level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SY 25-26 Enrollment Projection</a:t>
                      </a: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SY 25-26 Reported Enrollment</a:t>
                      </a:r>
                    </a:p>
                    <a:p>
                      <a:endParaRPr lang="en-US" dirty="0"/>
                    </a:p>
                  </a:txBody>
                  <a:tcPr/>
                </a:tc>
                <a:tc>
                  <a:txBody>
                    <a:bodyPr/>
                    <a:lstStyle/>
                    <a:p>
                      <a:r>
                        <a:rPr lang="en-US" sz="1400" dirty="0"/>
                        <a:t>Difference</a:t>
                      </a:r>
                    </a:p>
                  </a:txBody>
                  <a:tcPr/>
                </a:tc>
                <a:extLst>
                  <a:ext uri="{0D108BD9-81ED-4DB2-BD59-A6C34878D82A}">
                    <a16:rowId xmlns:a16="http://schemas.microsoft.com/office/drawing/2014/main" val="3270597779"/>
                  </a:ext>
                </a:extLst>
              </a:tr>
              <a:tr h="370840">
                <a:tc>
                  <a:txBody>
                    <a:bodyPr/>
                    <a:lstStyle/>
                    <a:p>
                      <a:r>
                        <a:rPr lang="en-US" dirty="0"/>
                        <a:t>PK3</a:t>
                      </a:r>
                    </a:p>
                  </a:txBody>
                  <a:tcPr/>
                </a:tc>
                <a:tc>
                  <a:txBody>
                    <a:bodyPr/>
                    <a:lstStyle/>
                    <a:p>
                      <a:r>
                        <a:rPr lang="en-US" dirty="0"/>
                        <a:t>1</a:t>
                      </a:r>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2830230134"/>
                  </a:ext>
                </a:extLst>
              </a:tr>
              <a:tr h="308309">
                <a:tc>
                  <a:txBody>
                    <a:bodyPr/>
                    <a:lstStyle/>
                    <a:p>
                      <a:r>
                        <a:rPr lang="en-US" dirty="0"/>
                        <a:t>PK4</a:t>
                      </a:r>
                    </a:p>
                  </a:txBody>
                  <a:tcPr/>
                </a:tc>
                <a:tc>
                  <a:txBody>
                    <a:bodyPr/>
                    <a:lstStyle/>
                    <a:p>
                      <a:r>
                        <a:rPr lang="en-US" dirty="0"/>
                        <a:t>4</a:t>
                      </a:r>
                    </a:p>
                  </a:txBody>
                  <a:tcPr/>
                </a:tc>
                <a:tc>
                  <a:txBody>
                    <a:bodyPr/>
                    <a:lstStyle/>
                    <a:p>
                      <a:r>
                        <a:rPr lang="en-US" dirty="0"/>
                        <a:t>5</a:t>
                      </a:r>
                    </a:p>
                  </a:txBody>
                  <a:tcPr/>
                </a:tc>
                <a:tc>
                  <a:txBody>
                    <a:bodyPr/>
                    <a:lstStyle/>
                    <a:p>
                      <a:r>
                        <a:rPr lang="en-US" dirty="0"/>
                        <a:t>-1</a:t>
                      </a:r>
                    </a:p>
                  </a:txBody>
                  <a:tcPr/>
                </a:tc>
                <a:extLst>
                  <a:ext uri="{0D108BD9-81ED-4DB2-BD59-A6C34878D82A}">
                    <a16:rowId xmlns:a16="http://schemas.microsoft.com/office/drawing/2014/main" val="3589730756"/>
                  </a:ext>
                </a:extLst>
              </a:tr>
              <a:tr h="370840">
                <a:tc>
                  <a:txBody>
                    <a:bodyPr/>
                    <a:lstStyle/>
                    <a:p>
                      <a:r>
                        <a:rPr lang="en-US" dirty="0"/>
                        <a:t>K</a:t>
                      </a:r>
                    </a:p>
                  </a:txBody>
                  <a:tcPr/>
                </a:tc>
                <a:tc>
                  <a:txBody>
                    <a:bodyPr/>
                    <a:lstStyle/>
                    <a:p>
                      <a:r>
                        <a:rPr lang="en-US" dirty="0"/>
                        <a:t>12</a:t>
                      </a:r>
                    </a:p>
                  </a:txBody>
                  <a:tcPr/>
                </a:tc>
                <a:tc>
                  <a:txBody>
                    <a:bodyPr/>
                    <a:lstStyle/>
                    <a:p>
                      <a:r>
                        <a:rPr lang="en-US" dirty="0"/>
                        <a:t>9</a:t>
                      </a:r>
                    </a:p>
                  </a:txBody>
                  <a:tcPr/>
                </a:tc>
                <a:tc>
                  <a:txBody>
                    <a:bodyPr/>
                    <a:lstStyle/>
                    <a:p>
                      <a:r>
                        <a:rPr lang="en-US" dirty="0"/>
                        <a:t>+3</a:t>
                      </a:r>
                    </a:p>
                  </a:txBody>
                  <a:tcPr/>
                </a:tc>
                <a:extLst>
                  <a:ext uri="{0D108BD9-81ED-4DB2-BD59-A6C34878D82A}">
                    <a16:rowId xmlns:a16="http://schemas.microsoft.com/office/drawing/2014/main" val="3990456954"/>
                  </a:ext>
                </a:extLst>
              </a:tr>
              <a:tr h="370840">
                <a:tc>
                  <a:txBody>
                    <a:bodyPr/>
                    <a:lstStyle/>
                    <a:p>
                      <a:r>
                        <a:rPr lang="en-US" dirty="0"/>
                        <a:t>1</a:t>
                      </a:r>
                      <a:r>
                        <a:rPr lang="en-US" baseline="30000" dirty="0"/>
                        <a:t>st</a:t>
                      </a:r>
                      <a:r>
                        <a:rPr lang="en-US" dirty="0"/>
                        <a:t> </a:t>
                      </a:r>
                    </a:p>
                  </a:txBody>
                  <a:tcPr/>
                </a:tc>
                <a:tc>
                  <a:txBody>
                    <a:bodyPr/>
                    <a:lstStyle/>
                    <a:p>
                      <a:r>
                        <a:rPr lang="en-US" dirty="0"/>
                        <a:t>9</a:t>
                      </a:r>
                    </a:p>
                  </a:txBody>
                  <a:tcPr/>
                </a:tc>
                <a:tc>
                  <a:txBody>
                    <a:bodyPr/>
                    <a:lstStyle/>
                    <a:p>
                      <a:r>
                        <a:rPr lang="en-US" dirty="0"/>
                        <a:t>7</a:t>
                      </a:r>
                    </a:p>
                  </a:txBody>
                  <a:tcPr/>
                </a:tc>
                <a:tc>
                  <a:txBody>
                    <a:bodyPr/>
                    <a:lstStyle/>
                    <a:p>
                      <a:r>
                        <a:rPr lang="en-US" dirty="0"/>
                        <a:t>+2</a:t>
                      </a:r>
                    </a:p>
                  </a:txBody>
                  <a:tcPr/>
                </a:tc>
                <a:extLst>
                  <a:ext uri="{0D108BD9-81ED-4DB2-BD59-A6C34878D82A}">
                    <a16:rowId xmlns:a16="http://schemas.microsoft.com/office/drawing/2014/main" val="4240495213"/>
                  </a:ext>
                </a:extLst>
              </a:tr>
              <a:tr h="370840">
                <a:tc>
                  <a:txBody>
                    <a:bodyPr/>
                    <a:lstStyle/>
                    <a:p>
                      <a:r>
                        <a:rPr lang="en-US" dirty="0"/>
                        <a:t>2</a:t>
                      </a:r>
                      <a:r>
                        <a:rPr lang="en-US" baseline="30000" dirty="0"/>
                        <a:t>nd</a:t>
                      </a:r>
                      <a:r>
                        <a:rPr lang="en-US" dirty="0"/>
                        <a:t> </a:t>
                      </a:r>
                    </a:p>
                  </a:txBody>
                  <a:tcPr/>
                </a:tc>
                <a:tc>
                  <a:txBody>
                    <a:bodyPr/>
                    <a:lstStyle/>
                    <a:p>
                      <a:r>
                        <a:rPr lang="en-US" dirty="0"/>
                        <a:t>6</a:t>
                      </a:r>
                    </a:p>
                  </a:txBody>
                  <a:tcPr/>
                </a:tc>
                <a:tc>
                  <a:txBody>
                    <a:bodyPr/>
                    <a:lstStyle/>
                    <a:p>
                      <a:r>
                        <a:rPr lang="en-US" dirty="0"/>
                        <a:t>10</a:t>
                      </a:r>
                    </a:p>
                  </a:txBody>
                  <a:tcPr/>
                </a:tc>
                <a:tc>
                  <a:txBody>
                    <a:bodyPr/>
                    <a:lstStyle/>
                    <a:p>
                      <a:r>
                        <a:rPr lang="en-US" dirty="0"/>
                        <a:t>-4</a:t>
                      </a:r>
                    </a:p>
                  </a:txBody>
                  <a:tcPr/>
                </a:tc>
                <a:extLst>
                  <a:ext uri="{0D108BD9-81ED-4DB2-BD59-A6C34878D82A}">
                    <a16:rowId xmlns:a16="http://schemas.microsoft.com/office/drawing/2014/main" val="1182649996"/>
                  </a:ext>
                </a:extLst>
              </a:tr>
              <a:tr h="370840">
                <a:tc>
                  <a:txBody>
                    <a:bodyPr/>
                    <a:lstStyle/>
                    <a:p>
                      <a:r>
                        <a:rPr lang="en-US" dirty="0"/>
                        <a:t>3</a:t>
                      </a:r>
                      <a:r>
                        <a:rPr lang="en-US" baseline="30000" dirty="0"/>
                        <a:t>rd</a:t>
                      </a:r>
                      <a:r>
                        <a:rPr lang="en-US" dirty="0"/>
                        <a:t> </a:t>
                      </a:r>
                    </a:p>
                  </a:txBody>
                  <a:tcPr/>
                </a:tc>
                <a:tc>
                  <a:txBody>
                    <a:bodyPr/>
                    <a:lstStyle/>
                    <a:p>
                      <a:r>
                        <a:rPr lang="en-US" dirty="0"/>
                        <a:t>9</a:t>
                      </a:r>
                    </a:p>
                  </a:txBody>
                  <a:tcPr/>
                </a:tc>
                <a:tc>
                  <a:txBody>
                    <a:bodyPr/>
                    <a:lstStyle/>
                    <a:p>
                      <a:r>
                        <a:rPr lang="en-US" dirty="0"/>
                        <a:t>11</a:t>
                      </a:r>
                    </a:p>
                  </a:txBody>
                  <a:tcPr/>
                </a:tc>
                <a:tc>
                  <a:txBody>
                    <a:bodyPr/>
                    <a:lstStyle/>
                    <a:p>
                      <a:r>
                        <a:rPr lang="en-US" dirty="0"/>
                        <a:t>-2</a:t>
                      </a:r>
                    </a:p>
                  </a:txBody>
                  <a:tcPr/>
                </a:tc>
                <a:extLst>
                  <a:ext uri="{0D108BD9-81ED-4DB2-BD59-A6C34878D82A}">
                    <a16:rowId xmlns:a16="http://schemas.microsoft.com/office/drawing/2014/main" val="2898398901"/>
                  </a:ext>
                </a:extLst>
              </a:tr>
              <a:tr h="370840">
                <a:tc>
                  <a:txBody>
                    <a:bodyPr/>
                    <a:lstStyle/>
                    <a:p>
                      <a:r>
                        <a:rPr lang="en-US" dirty="0"/>
                        <a:t>4</a:t>
                      </a:r>
                      <a:r>
                        <a:rPr lang="en-US" baseline="30000" dirty="0"/>
                        <a:t>th</a:t>
                      </a:r>
                      <a:r>
                        <a:rPr lang="en-US" dirty="0"/>
                        <a:t> </a:t>
                      </a:r>
                    </a:p>
                  </a:txBody>
                  <a:tcPr/>
                </a:tc>
                <a:tc>
                  <a:txBody>
                    <a:bodyPr/>
                    <a:lstStyle/>
                    <a:p>
                      <a:r>
                        <a:rPr lang="en-US" dirty="0"/>
                        <a:t>16</a:t>
                      </a:r>
                    </a:p>
                  </a:txBody>
                  <a:tcPr/>
                </a:tc>
                <a:tc>
                  <a:txBody>
                    <a:bodyPr/>
                    <a:lstStyle/>
                    <a:p>
                      <a:r>
                        <a:rPr lang="en-US" dirty="0"/>
                        <a:t>17</a:t>
                      </a:r>
                    </a:p>
                  </a:txBody>
                  <a:tcPr/>
                </a:tc>
                <a:tc>
                  <a:txBody>
                    <a:bodyPr/>
                    <a:lstStyle/>
                    <a:p>
                      <a:r>
                        <a:rPr lang="en-US" dirty="0"/>
                        <a:t>-1</a:t>
                      </a:r>
                    </a:p>
                  </a:txBody>
                  <a:tcPr/>
                </a:tc>
                <a:extLst>
                  <a:ext uri="{0D108BD9-81ED-4DB2-BD59-A6C34878D82A}">
                    <a16:rowId xmlns:a16="http://schemas.microsoft.com/office/drawing/2014/main" val="446220420"/>
                  </a:ext>
                </a:extLst>
              </a:tr>
              <a:tr h="0">
                <a:tc>
                  <a:txBody>
                    <a:bodyPr/>
                    <a:lstStyle/>
                    <a:p>
                      <a:r>
                        <a:rPr lang="en-US" dirty="0"/>
                        <a:t>5</a:t>
                      </a:r>
                      <a:r>
                        <a:rPr lang="en-US" baseline="30000" dirty="0"/>
                        <a:t>th</a:t>
                      </a:r>
                      <a:r>
                        <a:rPr lang="en-US" dirty="0"/>
                        <a:t> </a:t>
                      </a:r>
                    </a:p>
                  </a:txBody>
                  <a:tcPr/>
                </a:tc>
                <a:tc>
                  <a:txBody>
                    <a:bodyPr/>
                    <a:lstStyle/>
                    <a:p>
                      <a:r>
                        <a:rPr lang="en-US" dirty="0"/>
                        <a:t>10</a:t>
                      </a:r>
                    </a:p>
                  </a:txBody>
                  <a:tcPr/>
                </a:tc>
                <a:tc>
                  <a:txBody>
                    <a:bodyPr/>
                    <a:lstStyle/>
                    <a:p>
                      <a:r>
                        <a:rPr lang="en-US" dirty="0"/>
                        <a:t>13</a:t>
                      </a:r>
                    </a:p>
                  </a:txBody>
                  <a:tcPr/>
                </a:tc>
                <a:tc>
                  <a:txBody>
                    <a:bodyPr/>
                    <a:lstStyle/>
                    <a:p>
                      <a:r>
                        <a:rPr lang="en-US" dirty="0"/>
                        <a:t>-3</a:t>
                      </a:r>
                    </a:p>
                  </a:txBody>
                  <a:tcPr/>
                </a:tc>
                <a:extLst>
                  <a:ext uri="{0D108BD9-81ED-4DB2-BD59-A6C34878D82A}">
                    <a16:rowId xmlns:a16="http://schemas.microsoft.com/office/drawing/2014/main" val="1330354897"/>
                  </a:ext>
                </a:extLst>
              </a:tr>
              <a:tr h="185420">
                <a:tc>
                  <a:txBody>
                    <a:bodyPr/>
                    <a:lstStyle/>
                    <a:p>
                      <a:r>
                        <a:rPr lang="en-US" dirty="0"/>
                        <a:t>TOTAL</a:t>
                      </a:r>
                    </a:p>
                  </a:txBody>
                  <a:tcPr/>
                </a:tc>
                <a:tc>
                  <a:txBody>
                    <a:bodyPr/>
                    <a:lstStyle/>
                    <a:p>
                      <a:r>
                        <a:rPr lang="en-US" dirty="0"/>
                        <a:t>67</a:t>
                      </a:r>
                    </a:p>
                  </a:txBody>
                  <a:tcPr/>
                </a:tc>
                <a:tc>
                  <a:txBody>
                    <a:bodyPr/>
                    <a:lstStyle/>
                    <a:p>
                      <a:r>
                        <a:rPr lang="en-US" dirty="0"/>
                        <a:t>78</a:t>
                      </a:r>
                    </a:p>
                  </a:txBody>
                  <a:tcPr/>
                </a:tc>
                <a:tc>
                  <a:txBody>
                    <a:bodyPr/>
                    <a:lstStyle/>
                    <a:p>
                      <a:r>
                        <a:rPr lang="en-US" dirty="0"/>
                        <a:t>-11 = 16% OFF</a:t>
                      </a:r>
                    </a:p>
                  </a:txBody>
                  <a:tcPr/>
                </a:tc>
                <a:extLst>
                  <a:ext uri="{0D108BD9-81ED-4DB2-BD59-A6C34878D82A}">
                    <a16:rowId xmlns:a16="http://schemas.microsoft.com/office/drawing/2014/main" val="452627326"/>
                  </a:ext>
                </a:extLst>
              </a:tr>
            </a:tbl>
          </a:graphicData>
        </a:graphic>
      </p:graphicFrame>
    </p:spTree>
    <p:extLst>
      <p:ext uri="{BB962C8B-B14F-4D97-AF65-F5344CB8AC3E}">
        <p14:creationId xmlns:p14="http://schemas.microsoft.com/office/powerpoint/2010/main" val="337204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E9D2-806B-F2A6-D71B-36ECE44B7760}"/>
              </a:ext>
            </a:extLst>
          </p:cNvPr>
          <p:cNvSpPr>
            <a:spLocks noGrp="1"/>
          </p:cNvSpPr>
          <p:nvPr>
            <p:ph type="title"/>
          </p:nvPr>
        </p:nvSpPr>
        <p:spPr>
          <a:xfrm>
            <a:off x="677334" y="609600"/>
            <a:ext cx="8596668" cy="1320800"/>
          </a:xfrm>
        </p:spPr>
        <p:txBody>
          <a:bodyPr anchor="t">
            <a:normAutofit/>
          </a:bodyPr>
          <a:lstStyle/>
          <a:p>
            <a:r>
              <a:rPr lang="en-US" sz="2800" dirty="0">
                <a:solidFill>
                  <a:srgbClr val="03AC13"/>
                </a:solidFill>
              </a:rPr>
              <a:t>L-T Enrollment Projection: Multi-Lingual Learners</a:t>
            </a:r>
          </a:p>
        </p:txBody>
      </p:sp>
      <p:sp>
        <p:nvSpPr>
          <p:cNvPr id="7" name="Content Placeholder 10">
            <a:extLst>
              <a:ext uri="{FF2B5EF4-FFF2-40B4-BE49-F238E27FC236}">
                <a16:creationId xmlns:a16="http://schemas.microsoft.com/office/drawing/2014/main" id="{9ED4546D-1153-5C5A-20F4-8C03C738E214}"/>
              </a:ext>
            </a:extLst>
          </p:cNvPr>
          <p:cNvSpPr txBox="1">
            <a:spLocks/>
          </p:cNvSpPr>
          <p:nvPr/>
        </p:nvSpPr>
        <p:spPr>
          <a:xfrm>
            <a:off x="403957" y="4214373"/>
            <a:ext cx="9648848" cy="169623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dirty="0"/>
              <a:t>Last year they under-projected us by one and I believe that Principal Miller successfully adjusted it up one to 12 (which proved correct).</a:t>
            </a:r>
          </a:p>
          <a:p>
            <a:r>
              <a:rPr lang="en-US" sz="1700" dirty="0"/>
              <a:t>Although, unlike last year, they don’t show us how they arrived at this total, it seems reasonable in light of the stability of the past few years and will be enough to retain our .5 MLL teaching position.</a:t>
            </a:r>
          </a:p>
        </p:txBody>
      </p:sp>
      <p:pic>
        <p:nvPicPr>
          <p:cNvPr id="4" name="Picture 3" descr="Table&#10;&#10;AI-generated content may be incorrect.">
            <a:extLst>
              <a:ext uri="{FF2B5EF4-FFF2-40B4-BE49-F238E27FC236}">
                <a16:creationId xmlns:a16="http://schemas.microsoft.com/office/drawing/2014/main" id="{75C95002-3B42-912C-B538-BA8975EBF2F1}"/>
              </a:ext>
            </a:extLst>
          </p:cNvPr>
          <p:cNvPicPr>
            <a:picLocks noChangeAspect="1"/>
          </p:cNvPicPr>
          <p:nvPr/>
        </p:nvPicPr>
        <p:blipFill>
          <a:blip r:embed="rId3">
            <a:extLst>
              <a:ext uri="{28A0092B-C50C-407E-A947-70E740481C1C}">
                <a14:useLocalDpi xmlns:a14="http://schemas.microsoft.com/office/drawing/2010/main" val="0"/>
              </a:ext>
            </a:extLst>
          </a:blip>
          <a:srcRect b="6826"/>
          <a:stretch>
            <a:fillRect/>
          </a:stretch>
        </p:blipFill>
        <p:spPr>
          <a:xfrm>
            <a:off x="270141" y="1499143"/>
            <a:ext cx="10056041" cy="2307821"/>
          </a:xfrm>
          <a:prstGeom prst="rect">
            <a:avLst/>
          </a:prstGeom>
        </p:spPr>
      </p:pic>
    </p:spTree>
    <p:extLst>
      <p:ext uri="{BB962C8B-B14F-4D97-AF65-F5344CB8AC3E}">
        <p14:creationId xmlns:p14="http://schemas.microsoft.com/office/powerpoint/2010/main" val="335469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E9D2-806B-F2A6-D71B-36ECE44B7760}"/>
              </a:ext>
            </a:extLst>
          </p:cNvPr>
          <p:cNvSpPr>
            <a:spLocks noGrp="1"/>
          </p:cNvSpPr>
          <p:nvPr>
            <p:ph type="title"/>
          </p:nvPr>
        </p:nvSpPr>
        <p:spPr>
          <a:xfrm>
            <a:off x="502236" y="609600"/>
            <a:ext cx="9108692" cy="1320800"/>
          </a:xfrm>
        </p:spPr>
        <p:txBody>
          <a:bodyPr anchor="t">
            <a:normAutofit/>
          </a:bodyPr>
          <a:lstStyle/>
          <a:p>
            <a:r>
              <a:rPr lang="en-US" sz="2800" dirty="0">
                <a:solidFill>
                  <a:srgbClr val="03AC13"/>
                </a:solidFill>
              </a:rPr>
              <a:t>L-T Enrollment Projection: At-Risk Students</a:t>
            </a:r>
          </a:p>
        </p:txBody>
      </p:sp>
      <p:pic>
        <p:nvPicPr>
          <p:cNvPr id="4" name="Picture 3" descr="Graphical user interface, application&#10;&#10;AI-generated content may be incorrect.">
            <a:extLst>
              <a:ext uri="{FF2B5EF4-FFF2-40B4-BE49-F238E27FC236}">
                <a16:creationId xmlns:a16="http://schemas.microsoft.com/office/drawing/2014/main" id="{E909814D-87F1-2F06-2EC0-BA79CDFF4015}"/>
              </a:ext>
            </a:extLst>
          </p:cNvPr>
          <p:cNvPicPr>
            <a:picLocks noChangeAspect="1"/>
          </p:cNvPicPr>
          <p:nvPr/>
        </p:nvPicPr>
        <p:blipFill>
          <a:blip r:embed="rId3">
            <a:extLst>
              <a:ext uri="{28A0092B-C50C-407E-A947-70E740481C1C}">
                <a14:useLocalDpi xmlns:a14="http://schemas.microsoft.com/office/drawing/2010/main" val="0"/>
              </a:ext>
            </a:extLst>
          </a:blip>
          <a:srcRect r="13170"/>
          <a:stretch>
            <a:fillRect/>
          </a:stretch>
        </p:blipFill>
        <p:spPr>
          <a:xfrm>
            <a:off x="245097" y="1425481"/>
            <a:ext cx="10586301" cy="2436291"/>
          </a:xfrm>
          <a:prstGeom prst="rect">
            <a:avLst/>
          </a:prstGeom>
        </p:spPr>
      </p:pic>
      <p:sp>
        <p:nvSpPr>
          <p:cNvPr id="7" name="Content Placeholder 10">
            <a:extLst>
              <a:ext uri="{FF2B5EF4-FFF2-40B4-BE49-F238E27FC236}">
                <a16:creationId xmlns:a16="http://schemas.microsoft.com/office/drawing/2014/main" id="{179D6787-13FE-00B7-92D4-F51F05F03642}"/>
              </a:ext>
            </a:extLst>
          </p:cNvPr>
          <p:cNvSpPr txBox="1">
            <a:spLocks/>
          </p:cNvSpPr>
          <p:nvPr/>
        </p:nvSpPr>
        <p:spPr>
          <a:xfrm>
            <a:off x="403957" y="4214373"/>
            <a:ext cx="9648848" cy="139457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700" dirty="0"/>
              <a:t>Last year, they projected that we would have 120 At-Risk students this year. That projection seemed entirely baseless, but there was no benefit to us arguing it down.</a:t>
            </a:r>
          </a:p>
          <a:p>
            <a:r>
              <a:rPr lang="en-US" sz="1700" dirty="0"/>
              <a:t>This year’s projection seems far more sensible – but will be a large budget hit, making push back on the other projections even more important.</a:t>
            </a:r>
          </a:p>
        </p:txBody>
      </p:sp>
    </p:spTree>
    <p:extLst>
      <p:ext uri="{BB962C8B-B14F-4D97-AF65-F5344CB8AC3E}">
        <p14:creationId xmlns:p14="http://schemas.microsoft.com/office/powerpoint/2010/main" val="111632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6" name="Picture 15" descr="Complex maths formulae on a blackboard">
            <a:extLst>
              <a:ext uri="{FF2B5EF4-FFF2-40B4-BE49-F238E27FC236}">
                <a16:creationId xmlns:a16="http://schemas.microsoft.com/office/drawing/2014/main" id="{38107928-6DB8-DEB2-3874-CA6C5CD30182}"/>
              </a:ext>
            </a:extLst>
          </p:cNvPr>
          <p:cNvPicPr>
            <a:picLocks noChangeAspect="1"/>
          </p:cNvPicPr>
          <p:nvPr/>
        </p:nvPicPr>
        <p:blipFill>
          <a:blip r:embed="rId2"/>
          <a:srcRect l="22688" t="9091" r="65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1B2F96C-0B13-B84A-2F37-CD7F8B5078EA}"/>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3200" dirty="0">
                <a:solidFill>
                  <a:srgbClr val="03AC13"/>
                </a:solidFill>
              </a:rPr>
              <a:t>Community-Suggested Topic:</a:t>
            </a:r>
            <a:br>
              <a:rPr lang="en-US" sz="3200" dirty="0">
                <a:solidFill>
                  <a:srgbClr val="03AC13"/>
                </a:solidFill>
              </a:rPr>
            </a:br>
            <a:r>
              <a:rPr lang="en-US" sz="3200" dirty="0">
                <a:solidFill>
                  <a:srgbClr val="03AC13"/>
                </a:solidFill>
              </a:rPr>
              <a:t>Construction Noise</a:t>
            </a:r>
          </a:p>
        </p:txBody>
      </p:sp>
      <p:cxnSp>
        <p:nvCxnSpPr>
          <p:cNvPr id="58" name="Straight Connector 57">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186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26FA-8053-9045-9340-C7EFA48F6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61793-9925-68D8-0E1A-21B0084C1B03}"/>
              </a:ext>
            </a:extLst>
          </p:cNvPr>
          <p:cNvSpPr>
            <a:spLocks noGrp="1"/>
          </p:cNvSpPr>
          <p:nvPr>
            <p:ph type="title"/>
          </p:nvPr>
        </p:nvSpPr>
        <p:spPr/>
        <p:txBody>
          <a:bodyPr>
            <a:normAutofit/>
          </a:bodyPr>
          <a:lstStyle/>
          <a:p>
            <a:r>
              <a:rPr lang="en-US" sz="2400" dirty="0">
                <a:solidFill>
                  <a:srgbClr val="03AC13"/>
                </a:solidFill>
              </a:rPr>
              <a:t>Construction Noise: Incredibly Disruptive</a:t>
            </a:r>
          </a:p>
        </p:txBody>
      </p:sp>
      <p:sp>
        <p:nvSpPr>
          <p:cNvPr id="4" name="Content Placeholder 3">
            <a:extLst>
              <a:ext uri="{FF2B5EF4-FFF2-40B4-BE49-F238E27FC236}">
                <a16:creationId xmlns:a16="http://schemas.microsoft.com/office/drawing/2014/main" id="{32B84BB6-08DC-F64E-E743-83A7E010AC26}"/>
              </a:ext>
            </a:extLst>
          </p:cNvPr>
          <p:cNvSpPr>
            <a:spLocks noGrp="1"/>
          </p:cNvSpPr>
          <p:nvPr>
            <p:ph idx="1"/>
          </p:nvPr>
        </p:nvSpPr>
        <p:spPr>
          <a:xfrm>
            <a:off x="677334" y="1293091"/>
            <a:ext cx="8928580" cy="5264727"/>
          </a:xfrm>
        </p:spPr>
        <p:txBody>
          <a:bodyPr>
            <a:normAutofit/>
          </a:bodyPr>
          <a:lstStyle/>
          <a:p>
            <a:r>
              <a:rPr lang="en-US" sz="1700" dirty="0"/>
              <a:t>Construction noise appears to have gotten substantially worse recently. MANY complaints and videos sent with loud drilling and vibrations in the classroom. Have heard reports of classes being moved to the hallway (e.g., Mr. Molloy’s 5</a:t>
            </a:r>
            <a:r>
              <a:rPr lang="en-US" sz="1700" baseline="30000" dirty="0"/>
              <a:t>th</a:t>
            </a:r>
            <a:r>
              <a:rPr lang="en-US" sz="1700" dirty="0"/>
              <a:t> grade math class) on a regular basis because of the noise.</a:t>
            </a:r>
          </a:p>
          <a:p>
            <a:endParaRPr lang="en-US" sz="1700" dirty="0"/>
          </a:p>
          <a:p>
            <a:r>
              <a:rPr lang="en-US" sz="1700" dirty="0"/>
              <a:t>Most recent FIT Committee Update (received 11/14) does not offer a November meeting for Committee members and notes that the previously planned meeting for teachers re: moving logistics has been cancelled.</a:t>
            </a:r>
          </a:p>
          <a:p>
            <a:endParaRPr lang="en-US" sz="1700" dirty="0"/>
          </a:p>
          <a:p>
            <a:r>
              <a:rPr lang="en-US" sz="1700" dirty="0"/>
              <a:t>The Update also gives the move date as December 30</a:t>
            </a:r>
            <a:r>
              <a:rPr lang="en-US" sz="1700" baseline="30000" dirty="0"/>
              <a:t>th</a:t>
            </a:r>
            <a:r>
              <a:rPr lang="en-US" sz="1700" dirty="0"/>
              <a:t> and no longer suggests that construction will be completed by Thanksgiving break. This is another MONTH of substantial disruption.</a:t>
            </a:r>
          </a:p>
          <a:p>
            <a:pPr marL="0" indent="0">
              <a:buNone/>
            </a:pPr>
            <a:endParaRPr lang="en-US" sz="1700" dirty="0"/>
          </a:p>
          <a:p>
            <a:r>
              <a:rPr lang="en-US" sz="1700" dirty="0"/>
              <a:t>Principal Miller: Has the school had any communication with DCPS about the disruption? For instance, teachers have reported that Mr. Barnes has witnessed the disruptions, inquired about them and promised to liaise with DCPS. </a:t>
            </a:r>
          </a:p>
          <a:p>
            <a:pPr lvl="1"/>
            <a:endParaRPr lang="en-US" sz="1700" dirty="0"/>
          </a:p>
          <a:p>
            <a:pPr lvl="1"/>
            <a:endParaRPr lang="en-US" sz="1700" i="0" u="none" strike="noStrike" baseline="0" dirty="0">
              <a:solidFill>
                <a:srgbClr val="000000"/>
              </a:solidFill>
            </a:endParaRPr>
          </a:p>
        </p:txBody>
      </p:sp>
    </p:spTree>
    <p:extLst>
      <p:ext uri="{BB962C8B-B14F-4D97-AF65-F5344CB8AC3E}">
        <p14:creationId xmlns:p14="http://schemas.microsoft.com/office/powerpoint/2010/main" val="407424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AC05-1D97-37AC-749B-5AD1DA86F508}"/>
            </a:ext>
          </a:extLst>
        </p:cNvPr>
        <p:cNvGrpSpPr/>
        <p:nvPr/>
      </p:nvGrpSpPr>
      <p:grpSpPr>
        <a:xfrm>
          <a:off x="0" y="0"/>
          <a:ext cx="0" cy="0"/>
          <a:chOff x="0" y="0"/>
          <a:chExt cx="0" cy="0"/>
        </a:xfrm>
      </p:grpSpPr>
      <p:pic>
        <p:nvPicPr>
          <p:cNvPr id="16" name="Picture 15" descr="Complex maths formulae on a blackboard">
            <a:extLst>
              <a:ext uri="{FF2B5EF4-FFF2-40B4-BE49-F238E27FC236}">
                <a16:creationId xmlns:a16="http://schemas.microsoft.com/office/drawing/2014/main" id="{5CF638C9-960D-1C2B-9F5B-84A90B1FBBFB}"/>
              </a:ext>
            </a:extLst>
          </p:cNvPr>
          <p:cNvPicPr>
            <a:picLocks noChangeAspect="1"/>
          </p:cNvPicPr>
          <p:nvPr/>
        </p:nvPicPr>
        <p:blipFill>
          <a:blip r:embed="rId2"/>
          <a:srcRect l="22688" t="9091" r="65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5C2AC17-34EB-B181-48ED-BD1B21F0E6D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3200" dirty="0">
                <a:solidFill>
                  <a:srgbClr val="03AC13"/>
                </a:solidFill>
              </a:rPr>
              <a:t>Any Other Business</a:t>
            </a:r>
            <a:br>
              <a:rPr lang="en-US" sz="3200" dirty="0">
                <a:solidFill>
                  <a:srgbClr val="03AC13"/>
                </a:solidFill>
              </a:rPr>
            </a:br>
            <a:r>
              <a:rPr lang="en-US" sz="3200" dirty="0">
                <a:solidFill>
                  <a:srgbClr val="03AC13"/>
                </a:solidFill>
              </a:rPr>
              <a:t>&amp; Questions</a:t>
            </a:r>
          </a:p>
        </p:txBody>
      </p:sp>
    </p:spTree>
    <p:extLst>
      <p:ext uri="{BB962C8B-B14F-4D97-AF65-F5344CB8AC3E}">
        <p14:creationId xmlns:p14="http://schemas.microsoft.com/office/powerpoint/2010/main" val="37550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2F96C-0B13-B84A-2F37-CD7F8B5078EA}"/>
              </a:ext>
            </a:extLst>
          </p:cNvPr>
          <p:cNvSpPr>
            <a:spLocks noGrp="1"/>
          </p:cNvSpPr>
          <p:nvPr>
            <p:ph type="title"/>
          </p:nvPr>
        </p:nvSpPr>
        <p:spPr>
          <a:xfrm>
            <a:off x="1043950" y="1179151"/>
            <a:ext cx="3300646" cy="4463889"/>
          </a:xfrm>
        </p:spPr>
        <p:txBody>
          <a:bodyPr anchor="ctr">
            <a:normAutofit/>
          </a:bodyPr>
          <a:lstStyle/>
          <a:p>
            <a:r>
              <a:rPr lang="en-US" dirty="0">
                <a:solidFill>
                  <a:srgbClr val="03AC13"/>
                </a:solidFill>
              </a:rPr>
              <a:t>Agenda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08E3666-8F2A-73EE-988C-1F305D03E5BC}"/>
              </a:ext>
            </a:extLst>
          </p:cNvPr>
          <p:cNvSpPr>
            <a:spLocks noGrp="1"/>
          </p:cNvSpPr>
          <p:nvPr>
            <p:ph idx="1"/>
          </p:nvPr>
        </p:nvSpPr>
        <p:spPr>
          <a:xfrm>
            <a:off x="4978918" y="1109145"/>
            <a:ext cx="6341016" cy="4829742"/>
          </a:xfrm>
        </p:spPr>
        <p:txBody>
          <a:bodyPr anchor="ctr">
            <a:normAutofit/>
          </a:bodyPr>
          <a:lstStyle/>
          <a:p>
            <a:r>
              <a:rPr lang="en-US" dirty="0">
                <a:solidFill>
                  <a:schemeClr val="tx1"/>
                </a:solidFill>
              </a:rPr>
              <a:t>Prior LSAT Meeting Follow-up</a:t>
            </a:r>
            <a:endParaRPr lang="en-US" b="0" i="0" dirty="0">
              <a:solidFill>
                <a:schemeClr val="tx1">
                  <a:lumMod val="50000"/>
                  <a:lumOff val="50000"/>
                </a:schemeClr>
              </a:solidFill>
              <a:effectLst/>
              <a:highlight>
                <a:srgbClr val="FFFFFF"/>
              </a:highlight>
              <a:latin typeface="+mj-lt"/>
            </a:endParaRPr>
          </a:p>
          <a:p>
            <a:pPr lvl="1"/>
            <a:r>
              <a:rPr lang="en-US" b="0" i="0" dirty="0">
                <a:solidFill>
                  <a:schemeClr val="tx1">
                    <a:lumMod val="50000"/>
                    <a:lumOff val="50000"/>
                  </a:schemeClr>
                </a:solidFill>
                <a:effectLst/>
                <a:highlight>
                  <a:srgbClr val="FFFFFF"/>
                </a:highlight>
                <a:latin typeface="+mj-lt"/>
              </a:rPr>
              <a:t>Lack of Speech Therapist (SLP) at L-T for SY ’25-’26</a:t>
            </a:r>
          </a:p>
          <a:p>
            <a:pPr lvl="1"/>
            <a:r>
              <a:rPr lang="en-US" b="0" i="0" dirty="0">
                <a:solidFill>
                  <a:schemeClr val="tx1">
                    <a:lumMod val="50000"/>
                    <a:lumOff val="50000"/>
                  </a:schemeClr>
                </a:solidFill>
                <a:effectLst/>
                <a:highlight>
                  <a:srgbClr val="FFFFFF"/>
                </a:highlight>
                <a:latin typeface="+mj-lt"/>
              </a:rPr>
              <a:t>Questions re: general provision of </a:t>
            </a:r>
            <a:r>
              <a:rPr lang="en-US" b="0" i="0" dirty="0" err="1">
                <a:solidFill>
                  <a:schemeClr val="tx1">
                    <a:lumMod val="50000"/>
                    <a:lumOff val="50000"/>
                  </a:schemeClr>
                </a:solidFill>
                <a:effectLst/>
                <a:highlight>
                  <a:srgbClr val="FFFFFF"/>
                </a:highlight>
                <a:latin typeface="+mj-lt"/>
              </a:rPr>
              <a:t>SpEd</a:t>
            </a:r>
            <a:r>
              <a:rPr lang="en-US" b="0" i="0" dirty="0">
                <a:solidFill>
                  <a:schemeClr val="tx1">
                    <a:lumMod val="50000"/>
                    <a:lumOff val="50000"/>
                  </a:schemeClr>
                </a:solidFill>
                <a:effectLst/>
                <a:highlight>
                  <a:srgbClr val="FFFFFF"/>
                </a:highlight>
                <a:latin typeface="+mj-lt"/>
              </a:rPr>
              <a:t> services</a:t>
            </a:r>
          </a:p>
          <a:p>
            <a:pPr lvl="1"/>
            <a:r>
              <a:rPr lang="en-US" b="0" i="0" dirty="0">
                <a:solidFill>
                  <a:schemeClr val="tx1">
                    <a:lumMod val="50000"/>
                    <a:lumOff val="50000"/>
                  </a:schemeClr>
                </a:solidFill>
                <a:effectLst/>
                <a:highlight>
                  <a:srgbClr val="FFFFFF"/>
                </a:highlight>
                <a:latin typeface="+mj-lt"/>
              </a:rPr>
              <a:t>Family engagement with </a:t>
            </a:r>
            <a:r>
              <a:rPr lang="en-US" dirty="0">
                <a:solidFill>
                  <a:schemeClr val="tx1">
                    <a:lumMod val="50000"/>
                    <a:lumOff val="50000"/>
                  </a:schemeClr>
                </a:solidFill>
                <a:highlight>
                  <a:srgbClr val="FFFFFF"/>
                </a:highlight>
                <a:latin typeface="+mj-lt"/>
              </a:rPr>
              <a:t>educational data &amp; Principal Miller’s </a:t>
            </a:r>
            <a:r>
              <a:rPr lang="en-US" b="0" i="0" dirty="0">
                <a:solidFill>
                  <a:schemeClr val="tx1">
                    <a:lumMod val="50000"/>
                    <a:lumOff val="50000"/>
                  </a:schemeClr>
                </a:solidFill>
                <a:effectLst/>
                <a:highlight>
                  <a:srgbClr val="FFFFFF"/>
                </a:highlight>
                <a:latin typeface="+mj-lt"/>
              </a:rPr>
              <a:t>“Score Sense” presentation</a:t>
            </a:r>
          </a:p>
          <a:p>
            <a:pPr lvl="1"/>
            <a:endParaRPr lang="en-US" dirty="0">
              <a:solidFill>
                <a:schemeClr val="tx1">
                  <a:lumMod val="50000"/>
                  <a:lumOff val="50000"/>
                </a:schemeClr>
              </a:solidFill>
            </a:endParaRPr>
          </a:p>
          <a:p>
            <a:r>
              <a:rPr lang="en-US" dirty="0">
                <a:solidFill>
                  <a:schemeClr val="tx1"/>
                </a:solidFill>
              </a:rPr>
              <a:t>Enrollment projections</a:t>
            </a:r>
          </a:p>
          <a:p>
            <a:pPr marL="457200" lvl="1" indent="0">
              <a:buNone/>
            </a:pPr>
            <a:endParaRPr lang="en-US" dirty="0">
              <a:solidFill>
                <a:schemeClr val="tx1"/>
              </a:solidFill>
            </a:endParaRPr>
          </a:p>
          <a:p>
            <a:r>
              <a:rPr lang="en-US" dirty="0">
                <a:solidFill>
                  <a:schemeClr val="tx1"/>
                </a:solidFill>
              </a:rPr>
              <a:t>Community Suggested Topic: Construction Noise</a:t>
            </a:r>
          </a:p>
          <a:p>
            <a:endParaRPr lang="en-US" dirty="0">
              <a:solidFill>
                <a:schemeClr val="tx1"/>
              </a:solidFill>
            </a:endParaRPr>
          </a:p>
          <a:p>
            <a:r>
              <a:rPr lang="en-US" dirty="0">
                <a:solidFill>
                  <a:schemeClr val="tx1"/>
                </a:solidFill>
              </a:rPr>
              <a:t>Any Other Business / Questions from Non-LSAT Members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4625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7" name="Straight Connector 11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1" name="Isosceles Triangle 12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5" name="Isosceles Triangle 12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6" name="Isosceles Triangle 12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6" name="Picture 15" descr="Complex maths formulae on a blackboard">
            <a:extLst>
              <a:ext uri="{FF2B5EF4-FFF2-40B4-BE49-F238E27FC236}">
                <a16:creationId xmlns:a16="http://schemas.microsoft.com/office/drawing/2014/main" id="{38107928-6DB8-DEB2-3874-CA6C5CD30182}"/>
              </a:ext>
            </a:extLst>
          </p:cNvPr>
          <p:cNvPicPr>
            <a:picLocks noChangeAspect="1"/>
          </p:cNvPicPr>
          <p:nvPr/>
        </p:nvPicPr>
        <p:blipFill>
          <a:blip r:embed="rId2"/>
          <a:srcRect l="9091" t="20655" b="9296"/>
          <a:stretch/>
        </p:blipFill>
        <p:spPr>
          <a:xfrm>
            <a:off x="1" y="10"/>
            <a:ext cx="12191999" cy="6857990"/>
          </a:xfrm>
          <a:prstGeom prst="rect">
            <a:avLst/>
          </a:prstGeom>
        </p:spPr>
      </p:pic>
      <p:sp>
        <p:nvSpPr>
          <p:cNvPr id="128" name="Isosceles Triangle 127">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0" name="Parallelogram 129">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6"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Isosceles Triangle 139">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1B2F96C-0B13-B84A-2F37-CD7F8B5078EA}"/>
              </a:ext>
            </a:extLst>
          </p:cNvPr>
          <p:cNvSpPr>
            <a:spLocks noGrp="1"/>
          </p:cNvSpPr>
          <p:nvPr>
            <p:ph type="title"/>
          </p:nvPr>
        </p:nvSpPr>
        <p:spPr>
          <a:xfrm>
            <a:off x="4761523" y="1241381"/>
            <a:ext cx="4569803" cy="2348486"/>
          </a:xfrm>
        </p:spPr>
        <p:txBody>
          <a:bodyPr vert="horz" lIns="91440" tIns="45720" rIns="91440" bIns="45720" rtlCol="0" anchor="b">
            <a:normAutofit/>
          </a:bodyPr>
          <a:lstStyle/>
          <a:p>
            <a:pPr algn="r"/>
            <a:r>
              <a:rPr lang="en-US" dirty="0">
                <a:solidFill>
                  <a:srgbClr val="03AC13"/>
                </a:solidFill>
              </a:rPr>
              <a:t>Good night.</a:t>
            </a:r>
          </a:p>
        </p:txBody>
      </p:sp>
      <p:sp>
        <p:nvSpPr>
          <p:cNvPr id="142"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6"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8" name="Isosceles Triangle 147">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green square with white text&#10;&#10;Description automatically generated">
            <a:extLst>
              <a:ext uri="{FF2B5EF4-FFF2-40B4-BE49-F238E27FC236}">
                <a16:creationId xmlns:a16="http://schemas.microsoft.com/office/drawing/2014/main" id="{A1C703B4-1989-65B5-2479-65CEB6C744A6}"/>
              </a:ext>
            </a:extLst>
          </p:cNvPr>
          <p:cNvPicPr>
            <a:picLocks noChangeAspect="1"/>
          </p:cNvPicPr>
          <p:nvPr/>
        </p:nvPicPr>
        <p:blipFill rotWithShape="1">
          <a:blip r:embed="rId3">
            <a:extLst>
              <a:ext uri="{28A0092B-C50C-407E-A947-70E740481C1C}">
                <a14:useLocalDpi xmlns:a14="http://schemas.microsoft.com/office/drawing/2010/main" val="0"/>
              </a:ext>
            </a:extLst>
          </a:blip>
          <a:srcRect l="39783" t="31045" r="39755" b="30947"/>
          <a:stretch/>
        </p:blipFill>
        <p:spPr>
          <a:xfrm>
            <a:off x="6027973" y="3819442"/>
            <a:ext cx="2247700" cy="2348486"/>
          </a:xfrm>
          <a:prstGeom prst="rect">
            <a:avLst/>
          </a:prstGeom>
        </p:spPr>
      </p:pic>
    </p:spTree>
    <p:extLst>
      <p:ext uri="{BB962C8B-B14F-4D97-AF65-F5344CB8AC3E}">
        <p14:creationId xmlns:p14="http://schemas.microsoft.com/office/powerpoint/2010/main" val="8589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6" name="Picture 15" descr="Complex maths formulae on a blackboard">
            <a:extLst>
              <a:ext uri="{FF2B5EF4-FFF2-40B4-BE49-F238E27FC236}">
                <a16:creationId xmlns:a16="http://schemas.microsoft.com/office/drawing/2014/main" id="{38107928-6DB8-DEB2-3874-CA6C5CD30182}"/>
              </a:ext>
            </a:extLst>
          </p:cNvPr>
          <p:cNvPicPr>
            <a:picLocks noChangeAspect="1"/>
          </p:cNvPicPr>
          <p:nvPr/>
        </p:nvPicPr>
        <p:blipFill>
          <a:blip r:embed="rId2"/>
          <a:srcRect l="22688" t="9091" r="65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1B2F96C-0B13-B84A-2F37-CD7F8B5078EA}"/>
              </a:ext>
            </a:extLst>
          </p:cNvPr>
          <p:cNvSpPr>
            <a:spLocks noGrp="1"/>
          </p:cNvSpPr>
          <p:nvPr>
            <p:ph type="title"/>
          </p:nvPr>
        </p:nvSpPr>
        <p:spPr>
          <a:xfrm>
            <a:off x="668866" y="1678666"/>
            <a:ext cx="4280205" cy="2369093"/>
          </a:xfrm>
        </p:spPr>
        <p:txBody>
          <a:bodyPr vert="horz" lIns="91440" tIns="45720" rIns="91440" bIns="45720" rtlCol="0" anchor="b">
            <a:normAutofit/>
          </a:bodyPr>
          <a:lstStyle/>
          <a:p>
            <a:pPr algn="r"/>
            <a:r>
              <a:rPr lang="en-US" sz="4000" dirty="0">
                <a:solidFill>
                  <a:srgbClr val="03AC13"/>
                </a:solidFill>
              </a:rPr>
              <a:t>Special Education Services @ L-T</a:t>
            </a:r>
          </a:p>
        </p:txBody>
      </p:sp>
      <p:cxnSp>
        <p:nvCxnSpPr>
          <p:cNvPr id="58" name="Straight Connector 57">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4291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02DC-3E3F-69FC-FCE7-13EE44D96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4F5CE-DA70-FA46-97DF-ADAA133357C8}"/>
              </a:ext>
            </a:extLst>
          </p:cNvPr>
          <p:cNvSpPr>
            <a:spLocks noGrp="1"/>
          </p:cNvSpPr>
          <p:nvPr>
            <p:ph type="title"/>
          </p:nvPr>
        </p:nvSpPr>
        <p:spPr/>
        <p:txBody>
          <a:bodyPr>
            <a:normAutofit/>
          </a:bodyPr>
          <a:lstStyle/>
          <a:p>
            <a:r>
              <a:rPr lang="en-US" sz="2400" dirty="0">
                <a:solidFill>
                  <a:srgbClr val="03AC13"/>
                </a:solidFill>
              </a:rPr>
              <a:t>Missing SLP Services for SY ’25-’26: Where are we now?</a:t>
            </a:r>
          </a:p>
        </p:txBody>
      </p:sp>
      <p:sp>
        <p:nvSpPr>
          <p:cNvPr id="4" name="Content Placeholder 3">
            <a:extLst>
              <a:ext uri="{FF2B5EF4-FFF2-40B4-BE49-F238E27FC236}">
                <a16:creationId xmlns:a16="http://schemas.microsoft.com/office/drawing/2014/main" id="{CD61BCC2-DFB1-0EEF-AC2E-36D0AA73AE75}"/>
              </a:ext>
            </a:extLst>
          </p:cNvPr>
          <p:cNvSpPr>
            <a:spLocks noGrp="1"/>
          </p:cNvSpPr>
          <p:nvPr>
            <p:ph idx="1"/>
          </p:nvPr>
        </p:nvSpPr>
        <p:spPr>
          <a:xfrm>
            <a:off x="677333" y="1197204"/>
            <a:ext cx="9522469" cy="5660796"/>
          </a:xfrm>
        </p:spPr>
        <p:txBody>
          <a:bodyPr>
            <a:normAutofit/>
          </a:bodyPr>
          <a:lstStyle/>
          <a:p>
            <a:r>
              <a:rPr lang="en-US" sz="1600" dirty="0"/>
              <a:t>Ludlow-Taylor has not had a Speech-Language Pathologist (SLP) during this school year.</a:t>
            </a:r>
          </a:p>
          <a:p>
            <a:r>
              <a:rPr lang="en-US" sz="1600" dirty="0"/>
              <a:t>52 L-T students have IEPs requiring the provision of speech services.</a:t>
            </a:r>
          </a:p>
          <a:p>
            <a:r>
              <a:rPr lang="en-US" sz="1600" dirty="0"/>
              <a:t>None of those 52 students has received any speech services, except that 1 SLP came to L-T on 1 occasion to work only with ECE students.</a:t>
            </a:r>
          </a:p>
          <a:p>
            <a:r>
              <a:rPr lang="en-US" sz="1600" dirty="0"/>
              <a:t>Neither DCPS nor L-T has provided any update to families with children missing services since September 5</a:t>
            </a:r>
            <a:r>
              <a:rPr lang="en-US" sz="1600" baseline="30000" dirty="0"/>
              <a:t>th</a:t>
            </a:r>
            <a:r>
              <a:rPr lang="en-US" sz="1600" dirty="0"/>
              <a:t>.</a:t>
            </a:r>
          </a:p>
          <a:p>
            <a:r>
              <a:rPr lang="en-US" sz="1600" dirty="0"/>
              <a:t>Following discussions at the September and October LSAT meetings, the LSAT, PTO &amp; 160 members of the L-T community sent a letter to the Chancellor on November 12</a:t>
            </a:r>
            <a:r>
              <a:rPr lang="en-US" sz="1600" baseline="30000" dirty="0"/>
              <a:t>th</a:t>
            </a:r>
            <a:r>
              <a:rPr lang="en-US" sz="1600" dirty="0"/>
              <a:t>. The letter asked for a substantive response by today in light of today’s LSAT meeting.</a:t>
            </a:r>
          </a:p>
          <a:p>
            <a:r>
              <a:rPr lang="en-US" sz="1600" dirty="0"/>
              <a:t>Two hours after the letter was sent, Principal Miller informed the LSAT that an SLP had been identified and assigned to L-T and would begin the following day.</a:t>
            </a:r>
          </a:p>
          <a:p>
            <a:r>
              <a:rPr lang="en-US" sz="1600" dirty="0"/>
              <a:t>Two hours after that, Principal Miller informed the LSAT that that SLP resigned from DCPS.</a:t>
            </a:r>
          </a:p>
          <a:p>
            <a:r>
              <a:rPr lang="en-US" sz="1600" dirty="0"/>
              <a:t>I sent a follow up note of concern to the Chancellor. He sent a reply which appeared to misunderstand the nature of my concern and suggested he had not read the original letter. Specifically, he chastised me for requesting confidential information about the reason of the (unnamed) SLP’s resignation and promised “minimum interruption” to SLP services at L-T.</a:t>
            </a:r>
          </a:p>
          <a:p>
            <a:r>
              <a:rPr lang="en-US" sz="1600" dirty="0"/>
              <a:t>After my clarifying follow up note, there has been absolutely no reply from DCPS.</a:t>
            </a:r>
          </a:p>
          <a:p>
            <a:endParaRPr lang="en-US" sz="1600" dirty="0"/>
          </a:p>
        </p:txBody>
      </p:sp>
    </p:spTree>
    <p:extLst>
      <p:ext uri="{BB962C8B-B14F-4D97-AF65-F5344CB8AC3E}">
        <p14:creationId xmlns:p14="http://schemas.microsoft.com/office/powerpoint/2010/main" val="400363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83EA-3693-4E86-01AD-172C24CCF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DB990-3976-DDF2-499A-F0F10CBAE6BC}"/>
              </a:ext>
            </a:extLst>
          </p:cNvPr>
          <p:cNvSpPr>
            <a:spLocks noGrp="1"/>
          </p:cNvSpPr>
          <p:nvPr>
            <p:ph type="title"/>
          </p:nvPr>
        </p:nvSpPr>
        <p:spPr/>
        <p:txBody>
          <a:bodyPr>
            <a:normAutofit/>
          </a:bodyPr>
          <a:lstStyle/>
          <a:p>
            <a:r>
              <a:rPr lang="en-US" sz="2400" dirty="0">
                <a:solidFill>
                  <a:srgbClr val="03AC13"/>
                </a:solidFill>
              </a:rPr>
              <a:t>Special Education Services at L-T: Got Questions?</a:t>
            </a:r>
          </a:p>
        </p:txBody>
      </p:sp>
      <p:sp>
        <p:nvSpPr>
          <p:cNvPr id="4" name="Content Placeholder 3">
            <a:extLst>
              <a:ext uri="{FF2B5EF4-FFF2-40B4-BE49-F238E27FC236}">
                <a16:creationId xmlns:a16="http://schemas.microsoft.com/office/drawing/2014/main" id="{7F699322-D184-4A43-983B-5E4484587B16}"/>
              </a:ext>
            </a:extLst>
          </p:cNvPr>
          <p:cNvSpPr>
            <a:spLocks noGrp="1"/>
          </p:cNvSpPr>
          <p:nvPr>
            <p:ph idx="1"/>
          </p:nvPr>
        </p:nvSpPr>
        <p:spPr>
          <a:xfrm>
            <a:off x="677334" y="1293091"/>
            <a:ext cx="8928580" cy="5264727"/>
          </a:xfrm>
        </p:spPr>
        <p:txBody>
          <a:bodyPr>
            <a:normAutofit fontScale="92500"/>
          </a:bodyPr>
          <a:lstStyle/>
          <a:p>
            <a:r>
              <a:rPr lang="en-US" sz="1700" dirty="0"/>
              <a:t>Over the past few LSAT meetings, stemming back to last year (if not earlier), it has been clear that there are many questions about the provision of Special Education services at L-T, as well as communication around the same.</a:t>
            </a:r>
          </a:p>
          <a:p>
            <a:endParaRPr lang="en-US" sz="1700" dirty="0"/>
          </a:p>
          <a:p>
            <a:r>
              <a:rPr lang="en-US" sz="1700" dirty="0"/>
              <a:t>At the October LSAT meeting, in addition to the issues with missing SLP hours, we discussed that there were still gaps and discrepancies in communications regarding the 14 then-3</a:t>
            </a:r>
            <a:r>
              <a:rPr lang="en-US" sz="1700" baseline="30000" dirty="0"/>
              <a:t>rd</a:t>
            </a:r>
            <a:r>
              <a:rPr lang="en-US" sz="1700" dirty="0"/>
              <a:t> grade students who were missing hours heading into the last few months of last year.</a:t>
            </a:r>
          </a:p>
          <a:p>
            <a:endParaRPr lang="en-US" sz="1700" dirty="0"/>
          </a:p>
          <a:p>
            <a:r>
              <a:rPr lang="en-US" sz="1700" dirty="0"/>
              <a:t>Questions about the particulars of missing hours &amp; efforts to make them up were still live as of 2 weeks ago, when one parent </a:t>
            </a:r>
            <a:r>
              <a:rPr lang="en-US" sz="1700" dirty="0" err="1"/>
              <a:t>cc’ed</a:t>
            </a:r>
            <a:r>
              <a:rPr lang="en-US" sz="1700" dirty="0"/>
              <a:t> the LSAT account on her latest attempt to get answers.</a:t>
            </a:r>
          </a:p>
          <a:p>
            <a:endParaRPr lang="en-US" sz="1700" dirty="0"/>
          </a:p>
          <a:p>
            <a:r>
              <a:rPr lang="en-US" sz="1700" dirty="0"/>
              <a:t>Last Saturday, Ms. Stephanie Ward, L-T’s Special Education Coordinator, called me and offered to answer a written list of questions compiled by the LSAT after input from the L-T community.</a:t>
            </a:r>
          </a:p>
          <a:p>
            <a:endParaRPr lang="en-US" sz="1700" dirty="0"/>
          </a:p>
          <a:p>
            <a:r>
              <a:rPr lang="en-US" sz="1700" dirty="0"/>
              <a:t>Earlier this week, I sent out an email to the community seeking its input/questions.</a:t>
            </a:r>
          </a:p>
          <a:p>
            <a:pPr lvl="1"/>
            <a:endParaRPr lang="en-US" sz="1700" dirty="0"/>
          </a:p>
          <a:p>
            <a:pPr lvl="1"/>
            <a:endParaRPr lang="en-US" sz="1700" i="0" u="none" strike="noStrike" baseline="0" dirty="0">
              <a:solidFill>
                <a:srgbClr val="000000"/>
              </a:solidFill>
            </a:endParaRPr>
          </a:p>
        </p:txBody>
      </p:sp>
    </p:spTree>
    <p:extLst>
      <p:ext uri="{BB962C8B-B14F-4D97-AF65-F5344CB8AC3E}">
        <p14:creationId xmlns:p14="http://schemas.microsoft.com/office/powerpoint/2010/main" val="232442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2976-1C88-2361-25FB-03690EF85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FD970-C789-0DAE-1662-A248C29B9AEF}"/>
              </a:ext>
            </a:extLst>
          </p:cNvPr>
          <p:cNvSpPr>
            <a:spLocks noGrp="1"/>
          </p:cNvSpPr>
          <p:nvPr>
            <p:ph type="title"/>
          </p:nvPr>
        </p:nvSpPr>
        <p:spPr/>
        <p:txBody>
          <a:bodyPr>
            <a:normAutofit/>
          </a:bodyPr>
          <a:lstStyle/>
          <a:p>
            <a:r>
              <a:rPr lang="en-US" sz="2400" dirty="0">
                <a:solidFill>
                  <a:srgbClr val="03AC13"/>
                </a:solidFill>
              </a:rPr>
              <a:t>Special Education Services at L-T: Got Questions!</a:t>
            </a:r>
          </a:p>
        </p:txBody>
      </p:sp>
      <p:sp>
        <p:nvSpPr>
          <p:cNvPr id="4" name="Content Placeholder 3">
            <a:extLst>
              <a:ext uri="{FF2B5EF4-FFF2-40B4-BE49-F238E27FC236}">
                <a16:creationId xmlns:a16="http://schemas.microsoft.com/office/drawing/2014/main" id="{605B1027-8DD4-24F2-C1BE-8109F8B81F62}"/>
              </a:ext>
            </a:extLst>
          </p:cNvPr>
          <p:cNvSpPr>
            <a:spLocks noGrp="1"/>
          </p:cNvSpPr>
          <p:nvPr>
            <p:ph idx="1"/>
          </p:nvPr>
        </p:nvSpPr>
        <p:spPr>
          <a:xfrm>
            <a:off x="677333" y="1293091"/>
            <a:ext cx="9296225" cy="5564909"/>
          </a:xfrm>
        </p:spPr>
        <p:txBody>
          <a:bodyPr>
            <a:normAutofit fontScale="77500" lnSpcReduction="20000"/>
          </a:bodyPr>
          <a:lstStyle/>
          <a:p>
            <a:pPr fontAlgn="base"/>
            <a:r>
              <a:rPr lang="en-US" sz="2100" dirty="0"/>
              <a:t>1. Could L-T affirmatively send out a report of missing services hours (specifically thinking of speech, but also if any other hours are missing) as of the end of Term 1? If not, is there a POC for parents to find out the number of speech hours that DCPS believes their child is missing? </a:t>
            </a:r>
          </a:p>
          <a:p>
            <a:pPr fontAlgn="base"/>
            <a:r>
              <a:rPr lang="en-US" sz="2100" dirty="0"/>
              <a:t>2. Do we currently have complete and adequate </a:t>
            </a:r>
            <a:r>
              <a:rPr lang="en-US" sz="2100" dirty="0" err="1"/>
              <a:t>SpEd</a:t>
            </a:r>
            <a:r>
              <a:rPr lang="en-US" sz="2100" dirty="0"/>
              <a:t> staffing other than the SLP? Is the school up to date (within a reasonable margin) on all other service hour delivery?</a:t>
            </a:r>
          </a:p>
          <a:p>
            <a:pPr fontAlgn="base"/>
            <a:r>
              <a:rPr lang="en-US" sz="2100" dirty="0"/>
              <a:t>3. How can we get more transparency between the special education staff and parents? Some parents have received no communication all year. </a:t>
            </a:r>
          </a:p>
          <a:p>
            <a:pPr fontAlgn="base"/>
            <a:r>
              <a:rPr lang="en-US" sz="2100" dirty="0"/>
              <a:t>4. Given LT’s lack of services the last three years across special education, is there some type of accounting mechanism we can use to ensure students are getting their services? Several students have fallen through the cracks and parents were assured several times last fall that their students were getting services, when in fact we found out in February they were not. </a:t>
            </a:r>
          </a:p>
          <a:p>
            <a:pPr fontAlgn="base"/>
            <a:r>
              <a:rPr lang="en-US" sz="2100" dirty="0"/>
              <a:t>5. How often should families expect to be hearing from their students’ case managers and/or service providers? What sort of content would they expect to get (i.e., Substantive updates? Technical compliance certification? Formal assessments?). If your child only receives speech services, who is their current case manager?</a:t>
            </a:r>
          </a:p>
          <a:p>
            <a:pPr fontAlgn="base"/>
            <a:r>
              <a:rPr lang="en-US" sz="2100" dirty="0"/>
              <a:t>6. What are the accountability and performance measures the school is using to understand if it is complying with IEPs and the students are receiving the proper services. If students are not, how are you communicating that information in a transparent manner to the parents and school community?</a:t>
            </a:r>
          </a:p>
          <a:p>
            <a:pPr fontAlgn="base"/>
            <a:r>
              <a:rPr lang="en-US" sz="2100" dirty="0"/>
              <a:t>7. Will the school allow for outside providers to come to the school during the day to provide services for kids who are currently not receiving any services from LT?</a:t>
            </a:r>
          </a:p>
        </p:txBody>
      </p:sp>
    </p:spTree>
    <p:extLst>
      <p:ext uri="{BB962C8B-B14F-4D97-AF65-F5344CB8AC3E}">
        <p14:creationId xmlns:p14="http://schemas.microsoft.com/office/powerpoint/2010/main" val="11552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65DF0-239A-0B7F-4BC7-616E3EBFB3BE}"/>
            </a:ext>
          </a:extLst>
        </p:cNvPr>
        <p:cNvGrpSpPr/>
        <p:nvPr/>
      </p:nvGrpSpPr>
      <p:grpSpPr>
        <a:xfrm>
          <a:off x="0" y="0"/>
          <a:ext cx="0" cy="0"/>
          <a:chOff x="0" y="0"/>
          <a:chExt cx="0" cy="0"/>
        </a:xfrm>
      </p:grpSpPr>
      <p:pic>
        <p:nvPicPr>
          <p:cNvPr id="16" name="Picture 15" descr="Complex maths formulae on a blackboard">
            <a:extLst>
              <a:ext uri="{FF2B5EF4-FFF2-40B4-BE49-F238E27FC236}">
                <a16:creationId xmlns:a16="http://schemas.microsoft.com/office/drawing/2014/main" id="{83E436E5-EE98-77B3-ADD6-A4DF3F008F7C}"/>
              </a:ext>
            </a:extLst>
          </p:cNvPr>
          <p:cNvPicPr>
            <a:picLocks noChangeAspect="1"/>
          </p:cNvPicPr>
          <p:nvPr/>
        </p:nvPicPr>
        <p:blipFill>
          <a:blip r:embed="rId2"/>
          <a:srcRect l="22688" t="9091" r="65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BD31A0A-B98E-3BBF-E20B-D82E0296088C}"/>
              </a:ext>
            </a:extLst>
          </p:cNvPr>
          <p:cNvSpPr>
            <a:spLocks noGrp="1"/>
          </p:cNvSpPr>
          <p:nvPr>
            <p:ph type="title"/>
          </p:nvPr>
        </p:nvSpPr>
        <p:spPr>
          <a:xfrm>
            <a:off x="358220" y="1678666"/>
            <a:ext cx="4826522" cy="2369093"/>
          </a:xfrm>
        </p:spPr>
        <p:txBody>
          <a:bodyPr vert="horz" lIns="91440" tIns="45720" rIns="91440" bIns="45720" rtlCol="0" anchor="b">
            <a:normAutofit/>
          </a:bodyPr>
          <a:lstStyle/>
          <a:p>
            <a:pPr algn="r"/>
            <a:r>
              <a:rPr lang="en-US" sz="4000" dirty="0">
                <a:solidFill>
                  <a:srgbClr val="03AC13"/>
                </a:solidFill>
              </a:rPr>
              <a:t>Data Analysis:</a:t>
            </a:r>
            <a:br>
              <a:rPr lang="en-US" sz="4000" dirty="0">
                <a:solidFill>
                  <a:srgbClr val="03AC13"/>
                </a:solidFill>
              </a:rPr>
            </a:br>
            <a:r>
              <a:rPr lang="en-US" sz="4000" dirty="0">
                <a:solidFill>
                  <a:srgbClr val="03AC13"/>
                </a:solidFill>
              </a:rPr>
              <a:t>Family Engagement</a:t>
            </a:r>
          </a:p>
        </p:txBody>
      </p:sp>
    </p:spTree>
    <p:extLst>
      <p:ext uri="{BB962C8B-B14F-4D97-AF65-F5344CB8AC3E}">
        <p14:creationId xmlns:p14="http://schemas.microsoft.com/office/powerpoint/2010/main" val="426966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C5FAB-CE0C-15AC-0503-0B776415C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1F200-4F8F-5AB8-D586-A84D1553C779}"/>
              </a:ext>
            </a:extLst>
          </p:cNvPr>
          <p:cNvSpPr>
            <a:spLocks noGrp="1"/>
          </p:cNvSpPr>
          <p:nvPr>
            <p:ph type="title"/>
          </p:nvPr>
        </p:nvSpPr>
        <p:spPr/>
        <p:txBody>
          <a:bodyPr>
            <a:normAutofit/>
          </a:bodyPr>
          <a:lstStyle/>
          <a:p>
            <a:r>
              <a:rPr lang="en-US" sz="2400" dirty="0">
                <a:solidFill>
                  <a:srgbClr val="03AC13"/>
                </a:solidFill>
              </a:rPr>
              <a:t>Data Analysis: Family Engagement Efforts</a:t>
            </a:r>
          </a:p>
        </p:txBody>
      </p:sp>
      <p:sp>
        <p:nvSpPr>
          <p:cNvPr id="4" name="Content Placeholder 3">
            <a:extLst>
              <a:ext uri="{FF2B5EF4-FFF2-40B4-BE49-F238E27FC236}">
                <a16:creationId xmlns:a16="http://schemas.microsoft.com/office/drawing/2014/main" id="{E348848E-1379-47C5-065C-54DB1C262565}"/>
              </a:ext>
            </a:extLst>
          </p:cNvPr>
          <p:cNvSpPr>
            <a:spLocks noGrp="1"/>
          </p:cNvSpPr>
          <p:nvPr>
            <p:ph idx="1"/>
          </p:nvPr>
        </p:nvSpPr>
        <p:spPr>
          <a:xfrm>
            <a:off x="677333" y="1197204"/>
            <a:ext cx="9522469" cy="5660796"/>
          </a:xfrm>
        </p:spPr>
        <p:txBody>
          <a:bodyPr>
            <a:normAutofit/>
          </a:bodyPr>
          <a:lstStyle/>
          <a:p>
            <a:r>
              <a:rPr lang="en-US" dirty="0"/>
              <a:t>At the October LSAT meeting, at Principal Miller’s request, we discussed how the school could better engage families in supporting the growth of their students on </a:t>
            </a:r>
            <a:r>
              <a:rPr lang="en-US" dirty="0" err="1"/>
              <a:t>iReady</a:t>
            </a:r>
            <a:r>
              <a:rPr lang="en-US" dirty="0"/>
              <a:t> and DC CAPE metrics.</a:t>
            </a:r>
          </a:p>
          <a:p>
            <a:r>
              <a:rPr lang="en-US" dirty="0"/>
              <a:t>The LSAT suggested that better contextualizing students’ results for families – that is, explaining what the various metrics actually mean and how the school uses them – could help with family engagement.</a:t>
            </a:r>
          </a:p>
          <a:p>
            <a:r>
              <a:rPr lang="en-US" dirty="0"/>
              <a:t>This morning, in collaboration with the PTO Board, Principal Miller gave a “Score Sense” presentation along those lines as the first “Learning Lab.”</a:t>
            </a:r>
          </a:p>
          <a:p>
            <a:r>
              <a:rPr lang="en-US" dirty="0"/>
              <a:t>My personal feedback after attending: It was useful, needed &amp; well-done. It would be more useful earlier in the year, broken down into smaller chunks and aimed at more specific audiences. </a:t>
            </a:r>
          </a:p>
          <a:p>
            <a:r>
              <a:rPr lang="en-US" dirty="0"/>
              <a:t>Discussion Questions:</a:t>
            </a:r>
          </a:p>
          <a:p>
            <a:pPr lvl="1"/>
            <a:r>
              <a:rPr lang="en-US" dirty="0"/>
              <a:t>Thoughts from Principal Miller &amp; others?</a:t>
            </a:r>
          </a:p>
          <a:p>
            <a:pPr lvl="1"/>
            <a:r>
              <a:rPr lang="en-US" dirty="0"/>
              <a:t>Follow-ups? Perhaps facilitated by Ms. Broom and/or Ms. Toussaint?</a:t>
            </a:r>
          </a:p>
          <a:p>
            <a:pPr lvl="1"/>
            <a:r>
              <a:rPr lang="en-US" dirty="0"/>
              <a:t>Other topics ripe for Learning Labs?</a:t>
            </a:r>
          </a:p>
        </p:txBody>
      </p:sp>
    </p:spTree>
    <p:extLst>
      <p:ext uri="{BB962C8B-B14F-4D97-AF65-F5344CB8AC3E}">
        <p14:creationId xmlns:p14="http://schemas.microsoft.com/office/powerpoint/2010/main" val="48914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omplex maths formulae on a blackboard">
            <a:extLst>
              <a:ext uri="{FF2B5EF4-FFF2-40B4-BE49-F238E27FC236}">
                <a16:creationId xmlns:a16="http://schemas.microsoft.com/office/drawing/2014/main" id="{38107928-6DB8-DEB2-3874-CA6C5CD30182}"/>
              </a:ext>
            </a:extLst>
          </p:cNvPr>
          <p:cNvPicPr>
            <a:picLocks noChangeAspect="1"/>
          </p:cNvPicPr>
          <p:nvPr/>
        </p:nvPicPr>
        <p:blipFill>
          <a:blip r:embed="rId2"/>
          <a:srcRect l="22688" t="9091" r="65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1B2F96C-0B13-B84A-2F37-CD7F8B5078EA}"/>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000" dirty="0">
                <a:solidFill>
                  <a:srgbClr val="03AC13"/>
                </a:solidFill>
              </a:rPr>
              <a:t>L-T Enrollment Projections</a:t>
            </a:r>
          </a:p>
        </p:txBody>
      </p:sp>
    </p:spTree>
    <p:extLst>
      <p:ext uri="{BB962C8B-B14F-4D97-AF65-F5344CB8AC3E}">
        <p14:creationId xmlns:p14="http://schemas.microsoft.com/office/powerpoint/2010/main" val="33168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764</TotalTime>
  <Words>1641</Words>
  <Application>Microsoft Office PowerPoint</Application>
  <PresentationFormat>Widescreen</PresentationFormat>
  <Paragraphs>170</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Trebuchet MS</vt:lpstr>
      <vt:lpstr>Wingdings 3</vt:lpstr>
      <vt:lpstr>Facet</vt:lpstr>
      <vt:lpstr>Ludlow-Taylor Elementary School  November LSAT Meeting</vt:lpstr>
      <vt:lpstr>Agenda</vt:lpstr>
      <vt:lpstr>Special Education Services @ L-T</vt:lpstr>
      <vt:lpstr>Missing SLP Services for SY ’25-’26: Where are we now?</vt:lpstr>
      <vt:lpstr>Special Education Services at L-T: Got Questions?</vt:lpstr>
      <vt:lpstr>Special Education Services at L-T: Got Questions!</vt:lpstr>
      <vt:lpstr>Data Analysis: Family Engagement</vt:lpstr>
      <vt:lpstr>Data Analysis: Family Engagement Efforts</vt:lpstr>
      <vt:lpstr>L-T Enrollment Projections</vt:lpstr>
      <vt:lpstr>Enrollment within the DCPS Budget Process</vt:lpstr>
      <vt:lpstr>L-T Enrollment Projection: Students per Grade</vt:lpstr>
      <vt:lpstr>Enrollment Projection: How’d They Do Last Year?</vt:lpstr>
      <vt:lpstr>L-T Enrollment Projection: Special Education Students</vt:lpstr>
      <vt:lpstr>SpEd Projection: How’d They Do Last Year?</vt:lpstr>
      <vt:lpstr>L-T Enrollment Projection: Multi-Lingual Learners</vt:lpstr>
      <vt:lpstr>L-T Enrollment Projection: At-Risk Students</vt:lpstr>
      <vt:lpstr>Community-Suggested Topic: Construction Noise</vt:lpstr>
      <vt:lpstr>Construction Noise: Incredibly Disruptive</vt:lpstr>
      <vt:lpstr>Any Other Business &amp; Questions</vt:lpstr>
      <vt:lpstr>Good night.</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O'Connor, Elizabeth M</dc:creator>
  <cp:lastModifiedBy>O'Connor, Elizabeth M</cp:lastModifiedBy>
  <cp:revision>4</cp:revision>
  <dcterms:created xsi:type="dcterms:W3CDTF">2024-10-14T16:22:16Z</dcterms:created>
  <dcterms:modified xsi:type="dcterms:W3CDTF">2025-11-18T19:01:20Z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2024-10-14T16:48:00Z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bcff7584-0bf7-442b-a23d-8ec99f24aaeb</vt:lpwstr>
  </property>
  <property fmtid="{D5CDD505-2E9C-101B-9397-08002B2CF9AE}" pid="8" name="MSIP_Label_1665d9ee-429a-4d5f-97cc-cfb56e044a6e_ContentBits">
    <vt:lpwstr>0</vt:lpwstr>
  </property>
</Properties>
</file>