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60" r:id="rId4"/>
    <p:sldId id="261" r:id="rId5"/>
    <p:sldId id="271" r:id="rId6"/>
    <p:sldId id="273" r:id="rId7"/>
    <p:sldId id="266" r:id="rId8"/>
    <p:sldId id="270" r:id="rId9"/>
    <p:sldId id="274" r:id="rId10"/>
    <p:sldId id="275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B731C5-CBCF-37B5-79FC-42026ED9A00E}" v="2822" dt="2025-11-14T16:39:17.785"/>
    <p1510:client id="{4741413C-549A-41F5-515C-93F4E5F257F3}" v="958" dt="2025-11-14T17:10:31.907"/>
    <p1510:client id="{8606936B-D6AD-4B6D-33E8-2BF923195B26}" v="13" dt="2025-11-13T19:11:00.938"/>
    <p1510:client id="{BD634D01-3FE4-3F6B-33CA-4EAFB693F70A}" v="123" dt="2025-11-14T15:00:01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1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3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4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2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6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5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0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1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8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3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1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1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0" r:id="rId6"/>
    <p:sldLayoutId id="2147483736" r:id="rId7"/>
    <p:sldLayoutId id="2147483737" r:id="rId8"/>
    <p:sldLayoutId id="2147483738" r:id="rId9"/>
    <p:sldLayoutId id="2147483739" r:id="rId10"/>
    <p:sldLayoutId id="214748374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Multicolored smoke gradient">
            <a:extLst>
              <a:ext uri="{FF2B5EF4-FFF2-40B4-BE49-F238E27FC236}">
                <a16:creationId xmlns:a16="http://schemas.microsoft.com/office/drawing/2014/main" id="{9D2FE7BD-E360-D93B-E9BC-13CE5B31C2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8835" r="6" b="6816"/>
          <a:stretch>
            <a:fillRect/>
          </a:stretch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/>
              <a:t>LLL Score Sense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endParaRPr lang="en-US" sz="320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0 h 5416094"/>
              <a:gd name="csX1" fmla="*/ 552069 w 10515600"/>
              <a:gd name="csY1" fmla="*/ 0 h 5416094"/>
              <a:gd name="csX2" fmla="*/ 893826 w 10515600"/>
              <a:gd name="csY2" fmla="*/ 0 h 5416094"/>
              <a:gd name="csX3" fmla="*/ 1761363 w 10515600"/>
              <a:gd name="csY3" fmla="*/ 0 h 5416094"/>
              <a:gd name="csX4" fmla="*/ 2313432 w 10515600"/>
              <a:gd name="csY4" fmla="*/ 0 h 5416094"/>
              <a:gd name="csX5" fmla="*/ 2865501 w 10515600"/>
              <a:gd name="csY5" fmla="*/ 0 h 5416094"/>
              <a:gd name="csX6" fmla="*/ 3733038 w 10515600"/>
              <a:gd name="csY6" fmla="*/ 0 h 5416094"/>
              <a:gd name="csX7" fmla="*/ 4179951 w 10515600"/>
              <a:gd name="csY7" fmla="*/ 0 h 5416094"/>
              <a:gd name="csX8" fmla="*/ 5047488 w 10515600"/>
              <a:gd name="csY8" fmla="*/ 0 h 5416094"/>
              <a:gd name="csX9" fmla="*/ 5915025 w 10515600"/>
              <a:gd name="csY9" fmla="*/ 0 h 5416094"/>
              <a:gd name="csX10" fmla="*/ 6572250 w 10515600"/>
              <a:gd name="csY10" fmla="*/ 0 h 5416094"/>
              <a:gd name="csX11" fmla="*/ 7439787 w 10515600"/>
              <a:gd name="csY11" fmla="*/ 0 h 5416094"/>
              <a:gd name="csX12" fmla="*/ 7991856 w 10515600"/>
              <a:gd name="csY12" fmla="*/ 0 h 5416094"/>
              <a:gd name="csX13" fmla="*/ 8543925 w 10515600"/>
              <a:gd name="csY13" fmla="*/ 0 h 5416094"/>
              <a:gd name="csX14" fmla="*/ 9306306 w 10515600"/>
              <a:gd name="csY14" fmla="*/ 0 h 5416094"/>
              <a:gd name="csX15" fmla="*/ 9858375 w 10515600"/>
              <a:gd name="csY15" fmla="*/ 0 h 5416094"/>
              <a:gd name="csX16" fmla="*/ 10515600 w 10515600"/>
              <a:gd name="csY16" fmla="*/ 0 h 5416094"/>
              <a:gd name="csX17" fmla="*/ 10515600 w 10515600"/>
              <a:gd name="csY17" fmla="*/ 785334 h 5416094"/>
              <a:gd name="csX18" fmla="*/ 10515600 w 10515600"/>
              <a:gd name="csY18" fmla="*/ 1516506 h 5416094"/>
              <a:gd name="csX19" fmla="*/ 10515600 w 10515600"/>
              <a:gd name="csY19" fmla="*/ 2247679 h 5416094"/>
              <a:gd name="csX20" fmla="*/ 10515600 w 10515600"/>
              <a:gd name="csY20" fmla="*/ 2762208 h 5416094"/>
              <a:gd name="csX21" fmla="*/ 10515600 w 10515600"/>
              <a:gd name="csY21" fmla="*/ 3330898 h 5416094"/>
              <a:gd name="csX22" fmla="*/ 10515600 w 10515600"/>
              <a:gd name="csY22" fmla="*/ 4062071 h 5416094"/>
              <a:gd name="csX23" fmla="*/ 10515600 w 10515600"/>
              <a:gd name="csY23" fmla="*/ 4684921 h 5416094"/>
              <a:gd name="csX24" fmla="*/ 10515600 w 10515600"/>
              <a:gd name="csY24" fmla="*/ 5416094 h 5416094"/>
              <a:gd name="csX25" fmla="*/ 9753219 w 10515600"/>
              <a:gd name="csY25" fmla="*/ 5416094 h 5416094"/>
              <a:gd name="csX26" fmla="*/ 9411462 w 10515600"/>
              <a:gd name="csY26" fmla="*/ 5416094 h 5416094"/>
              <a:gd name="csX27" fmla="*/ 8754237 w 10515600"/>
              <a:gd name="csY27" fmla="*/ 5416094 h 5416094"/>
              <a:gd name="csX28" fmla="*/ 8307324 w 10515600"/>
              <a:gd name="csY28" fmla="*/ 5416094 h 5416094"/>
              <a:gd name="csX29" fmla="*/ 7544943 w 10515600"/>
              <a:gd name="csY29" fmla="*/ 5416094 h 5416094"/>
              <a:gd name="csX30" fmla="*/ 7098030 w 10515600"/>
              <a:gd name="csY30" fmla="*/ 5416094 h 5416094"/>
              <a:gd name="csX31" fmla="*/ 6335649 w 10515600"/>
              <a:gd name="csY31" fmla="*/ 5416094 h 5416094"/>
              <a:gd name="csX32" fmla="*/ 5993892 w 10515600"/>
              <a:gd name="csY32" fmla="*/ 5416094 h 5416094"/>
              <a:gd name="csX33" fmla="*/ 5231511 w 10515600"/>
              <a:gd name="csY33" fmla="*/ 5416094 h 5416094"/>
              <a:gd name="csX34" fmla="*/ 4784598 w 10515600"/>
              <a:gd name="csY34" fmla="*/ 5416094 h 5416094"/>
              <a:gd name="csX35" fmla="*/ 4442841 w 10515600"/>
              <a:gd name="csY35" fmla="*/ 5416094 h 5416094"/>
              <a:gd name="csX36" fmla="*/ 3995928 w 10515600"/>
              <a:gd name="csY36" fmla="*/ 5416094 h 5416094"/>
              <a:gd name="csX37" fmla="*/ 3233547 w 10515600"/>
              <a:gd name="csY37" fmla="*/ 5416094 h 5416094"/>
              <a:gd name="csX38" fmla="*/ 2786634 w 10515600"/>
              <a:gd name="csY38" fmla="*/ 5416094 h 5416094"/>
              <a:gd name="csX39" fmla="*/ 2444877 w 10515600"/>
              <a:gd name="csY39" fmla="*/ 5416094 h 5416094"/>
              <a:gd name="csX40" fmla="*/ 1997964 w 10515600"/>
              <a:gd name="csY40" fmla="*/ 5416094 h 5416094"/>
              <a:gd name="csX41" fmla="*/ 1445895 w 10515600"/>
              <a:gd name="csY41" fmla="*/ 5416094 h 5416094"/>
              <a:gd name="csX42" fmla="*/ 788670 w 10515600"/>
              <a:gd name="csY42" fmla="*/ 5416094 h 5416094"/>
              <a:gd name="csX43" fmla="*/ 0 w 10515600"/>
              <a:gd name="csY43" fmla="*/ 5416094 h 5416094"/>
              <a:gd name="csX44" fmla="*/ 0 w 10515600"/>
              <a:gd name="csY44" fmla="*/ 4630760 h 5416094"/>
              <a:gd name="csX45" fmla="*/ 0 w 10515600"/>
              <a:gd name="csY45" fmla="*/ 3953749 h 5416094"/>
              <a:gd name="csX46" fmla="*/ 0 w 10515600"/>
              <a:gd name="csY46" fmla="*/ 3276737 h 5416094"/>
              <a:gd name="csX47" fmla="*/ 0 w 10515600"/>
              <a:gd name="csY47" fmla="*/ 2599725 h 5416094"/>
              <a:gd name="csX48" fmla="*/ 0 w 10515600"/>
              <a:gd name="csY48" fmla="*/ 1922713 h 5416094"/>
              <a:gd name="csX49" fmla="*/ 0 w 10515600"/>
              <a:gd name="csY49" fmla="*/ 1299863 h 5416094"/>
              <a:gd name="csX50" fmla="*/ 0 w 10515600"/>
              <a:gd name="csY50" fmla="*/ 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AA43-8798-8DC9-C4FA-F762BD40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Coming up: Mid-year growth – </a:t>
            </a:r>
            <a:br>
              <a:rPr lang="en-US"/>
            </a:br>
            <a:r>
              <a:rPr lang="en-US"/>
              <a:t>1st Grader beginning below grade level</a:t>
            </a:r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D59A0C4-4109-546F-0127-58A1B3737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320" y="1858858"/>
            <a:ext cx="11369040" cy="443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6CEC3-6D34-DDE8-3E85-1728D6FB9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CAPE – Comprehensive Assessment of Progress in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DFF7F-234F-A927-61C4-62CC83C15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02" y="1751432"/>
            <a:ext cx="11136150" cy="44299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Assessment of grade level skills of reading, writing, math, and science (only in 5th grade)</a:t>
            </a:r>
          </a:p>
          <a:p>
            <a:r>
              <a:rPr lang="en-US"/>
              <a:t>Assesses student's performance against the Common Core State Standards (CCSS) and the Next Generation Science Standards (NGSS)</a:t>
            </a:r>
          </a:p>
          <a:p>
            <a:r>
              <a:rPr lang="en-US"/>
              <a:t>Students take a series of assessments at the end of the year</a:t>
            </a:r>
          </a:p>
          <a:p>
            <a:r>
              <a:rPr lang="en-US"/>
              <a:t>Students receive scores based on their knowledge and performance and schools receive ratings of how they are preparing students compared to Common Core State Standards</a:t>
            </a:r>
          </a:p>
          <a:p>
            <a:r>
              <a:rPr lang="en-US"/>
              <a:t>Scores are in a range 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78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8042F-56BD-C64C-4244-BEF3EAFA2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73072"/>
          </a:xfrm>
        </p:spPr>
        <p:txBody>
          <a:bodyPr>
            <a:normAutofit fontScale="90000"/>
          </a:bodyPr>
          <a:lstStyle/>
          <a:p>
            <a:r>
              <a:rPr lang="en-US"/>
              <a:t>Score ranges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3A1BC-4090-B3D7-AFC7-4A23CA48E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44205"/>
            <a:ext cx="5157787" cy="65964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/>
              <a:t>ELA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4E8EA9-04C9-E26E-55AA-3A07F66ADD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25053" y="1840117"/>
            <a:ext cx="4222994" cy="472908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4D2CD-EF66-E7A5-0401-C71D1C253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3948" y="861690"/>
            <a:ext cx="5201440" cy="80566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/>
              <a:t>Math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7A3A0A7-B329-AB68-DEDE-D985032AB54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47742" y="1835554"/>
            <a:ext cx="4602464" cy="48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5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EEE23-7E62-8565-184E-485D24D84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is assessed?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FE05C-2A3D-3454-C888-CDAAF2084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563829"/>
          </a:xfrm>
          <a:solidFill>
            <a:srgbClr val="ED7D31"/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en-US"/>
              <a:t>Reading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4B602-A662-1B95-C1CA-CB7620F70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501" y="2483481"/>
            <a:ext cx="5614074" cy="370700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Reading comprehension  - literature; informational; vocabulary</a:t>
            </a:r>
          </a:p>
          <a:p>
            <a:r>
              <a:rPr lang="en-US"/>
              <a:t>Writing – Written expression in response to a text; language conventions (grammar, punctuation, spelling)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126C9E-53DF-811E-2396-20F62E885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9388" y="1897462"/>
            <a:ext cx="5206000" cy="481697"/>
          </a:xfrm>
          <a:solidFill>
            <a:srgbClr val="ED7D31"/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en-US"/>
              <a:t>Math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1A173-3302-B35F-163F-F3D3E82D8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4823" y="2360284"/>
            <a:ext cx="5694229" cy="383020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Major content of the grade (based on CCSS) (</a:t>
            </a:r>
            <a:r>
              <a:rPr lang="en-US" err="1"/>
              <a:t>ie</a:t>
            </a:r>
            <a:r>
              <a:rPr lang="en-US"/>
              <a:t>-multi-digit addition, multiplication &amp; division, fractions, time, data, decimals, line-plots, mass, measurement) [</a:t>
            </a:r>
            <a:r>
              <a:rPr lang="en-US" i="1"/>
              <a:t>multiple choice, fill-in</a:t>
            </a:r>
            <a:r>
              <a:rPr lang="en-US"/>
              <a:t>]</a:t>
            </a:r>
          </a:p>
          <a:p>
            <a:r>
              <a:rPr lang="en-US"/>
              <a:t>Supporting Content of the grade (based on CCSS) (</a:t>
            </a:r>
            <a:r>
              <a:rPr lang="en-US" err="1"/>
              <a:t>ie</a:t>
            </a:r>
            <a:r>
              <a:rPr lang="en-US"/>
              <a:t>-graphs, geometry, perimeter, area) [</a:t>
            </a:r>
            <a:r>
              <a:rPr lang="en-US" i="1"/>
              <a:t>multiple choice, fill-in</a:t>
            </a:r>
            <a:r>
              <a:rPr lang="en-US"/>
              <a:t>]</a:t>
            </a:r>
          </a:p>
          <a:p>
            <a:r>
              <a:rPr lang="en-US"/>
              <a:t>Mathematical reasoning [</a:t>
            </a:r>
            <a:r>
              <a:rPr lang="en-US" i="1"/>
              <a:t>written response</a:t>
            </a:r>
            <a:r>
              <a:rPr lang="en-US"/>
              <a:t>]</a:t>
            </a:r>
          </a:p>
          <a:p>
            <a:r>
              <a:rPr lang="en-US"/>
              <a:t>Modeling with math [</a:t>
            </a:r>
            <a:r>
              <a:rPr lang="en-US" i="1"/>
              <a:t>written response</a:t>
            </a:r>
            <a:r>
              <a:rPr lang="en-US"/>
              <a:t>]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49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88A3B-FE86-DBC3-ED3F-36A558D7A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does my kids score mean? - </a:t>
            </a:r>
            <a:r>
              <a:rPr lang="en-US">
                <a:ea typeface="+mj-lt"/>
                <a:cs typeface="+mj-lt"/>
              </a:rPr>
              <a:t>Literacy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260A6-9B48-261F-D201-FBFF64C94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 score of 4 or 5 = your child can read grade level text with full comprehension, write about that text with clarity, and has mastery of vocabulary and grammar.</a:t>
            </a:r>
          </a:p>
          <a:p>
            <a:r>
              <a:rPr lang="en-US"/>
              <a:t>A Score of 2 or 3 = your child may have some difficulty reading grade level text (either decoding, comprehension, or vocabulary) which affects their understanding; they may struggle with written expression.</a:t>
            </a:r>
          </a:p>
          <a:p>
            <a:r>
              <a:rPr lang="en-US"/>
              <a:t>A Score of 1 = your child has difficulty reading and comprehending grade level text and they struggle with written expression</a:t>
            </a:r>
          </a:p>
        </p:txBody>
      </p:sp>
    </p:spTree>
    <p:extLst>
      <p:ext uri="{BB962C8B-B14F-4D97-AF65-F5344CB8AC3E}">
        <p14:creationId xmlns:p14="http://schemas.microsoft.com/office/powerpoint/2010/main" val="533376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054C-B62D-4DD0-4F89-F74D6765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4502"/>
            <a:ext cx="10515600" cy="25145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What does my kids score mean? - Math</a:t>
            </a: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86A6A-A13B-04B2-80EB-D8BEF8347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 Score of 4 or 5 = you child can compute, reason, and model with all grade level math topics</a:t>
            </a:r>
          </a:p>
          <a:p>
            <a:r>
              <a:rPr lang="en-US"/>
              <a:t>A score of 2 or 3 = your child may struggle with computation, or reasoning, or modeling</a:t>
            </a:r>
          </a:p>
          <a:p>
            <a:r>
              <a:rPr lang="en-US"/>
              <a:t>A score of 1 = your child struggles within all areas of math</a:t>
            </a:r>
          </a:p>
        </p:txBody>
      </p:sp>
    </p:spTree>
    <p:extLst>
      <p:ext uri="{BB962C8B-B14F-4D97-AF65-F5344CB8AC3E}">
        <p14:creationId xmlns:p14="http://schemas.microsoft.com/office/powerpoint/2010/main" val="3553952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2986-D1A3-2FE0-0FC8-E20DC6FF0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does it all mean?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7C3D1-B7E6-E944-848E-C305C88A0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 </a:t>
            </a:r>
            <a:r>
              <a:rPr lang="en-US" err="1"/>
              <a:t>iReady</a:t>
            </a:r>
            <a:r>
              <a:rPr lang="en-US"/>
              <a:t> – students are assessed to their capacity up to 8th grade content</a:t>
            </a:r>
          </a:p>
          <a:p>
            <a:r>
              <a:rPr lang="en-US"/>
              <a:t>In CAPE – your student is only working within grade level content</a:t>
            </a:r>
          </a:p>
        </p:txBody>
      </p:sp>
    </p:spTree>
    <p:extLst>
      <p:ext uri="{BB962C8B-B14F-4D97-AF65-F5344CB8AC3E}">
        <p14:creationId xmlns:p14="http://schemas.microsoft.com/office/powerpoint/2010/main" val="37856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67430-5ABD-6D97-A276-403FE0F3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does it all mean?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2BDCF-7052-3D09-D570-C7457AC1E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591206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US" err="1"/>
              <a:t>iReady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49B7B-3AA5-6F52-AAA2-3FAF71A03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79302"/>
            <a:ext cx="5157787" cy="361118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800">
                <a:ea typeface="+mn-lt"/>
                <a:cs typeface="+mn-lt"/>
              </a:rPr>
              <a:t>students are assessed to their capacity up to 8th grade content (CCSS)</a:t>
            </a:r>
          </a:p>
          <a:p>
            <a:r>
              <a:rPr lang="en-US" sz="2800"/>
              <a:t>Easy to see growth throughout a year and over time</a:t>
            </a:r>
          </a:p>
          <a:p>
            <a:r>
              <a:rPr lang="en-US" sz="2800"/>
              <a:t>Used to plan for interventions and possible enrichment activities</a:t>
            </a:r>
          </a:p>
          <a:p>
            <a:r>
              <a:rPr lang="en-US" sz="2800"/>
              <a:t>Allows educators to make day to day decisions on what to teach and how to support</a:t>
            </a:r>
          </a:p>
          <a:p>
            <a:r>
              <a:rPr lang="en-US" sz="2800"/>
              <a:t>Students who are mid-above at the end of the year are more likely to score a 4 or 5 on CAPE (strong co-relation)</a:t>
            </a:r>
          </a:p>
          <a:p>
            <a:r>
              <a:rPr lang="en-US" sz="2800"/>
              <a:t>Used by multiple school districts across the nation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52F463-A7F7-2692-5343-B6E6C0429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586643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US"/>
              <a:t>CAPE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396EBF-B0AE-94D5-9C8F-4F47C507E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6488"/>
            <a:ext cx="5183188" cy="363400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800">
                <a:ea typeface="+mn-lt"/>
                <a:cs typeface="+mn-lt"/>
              </a:rPr>
              <a:t>your student is only assessed on grade level content (CCSS)</a:t>
            </a:r>
          </a:p>
          <a:p>
            <a:r>
              <a:rPr lang="en-US" sz="2800"/>
              <a:t>Only assesses proficiency on grade level standards </a:t>
            </a:r>
          </a:p>
          <a:p>
            <a:r>
              <a:rPr lang="en-US" sz="2800"/>
              <a:t>Post-mortem – How'd we do last year. Does influence instruction but with less precision</a:t>
            </a:r>
          </a:p>
          <a:p>
            <a:r>
              <a:rPr lang="en-US" sz="2800"/>
              <a:t>DC Assessment</a:t>
            </a:r>
          </a:p>
        </p:txBody>
      </p:sp>
    </p:spTree>
    <p:extLst>
      <p:ext uri="{BB962C8B-B14F-4D97-AF65-F5344CB8AC3E}">
        <p14:creationId xmlns:p14="http://schemas.microsoft.com/office/powerpoint/2010/main" val="4056534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06D4-F2B9-CAD8-2098-4CBA220E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I support?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4B804-2F83-29A0-6C2C-357E5F46F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Read with your child every night! Ask questions like who, what, when, where, why. </a:t>
            </a:r>
          </a:p>
          <a:p>
            <a:r>
              <a:rPr lang="en-US"/>
              <a:t>Ask them to write letters, lists, movie reviews – make it fun! </a:t>
            </a:r>
          </a:p>
          <a:p>
            <a:r>
              <a:rPr lang="en-US"/>
              <a:t>Ask your child to model math problems and explain how </a:t>
            </a:r>
          </a:p>
          <a:p>
            <a:r>
              <a:rPr lang="en-US"/>
              <a:t>iReady has a caregiver center with ideas to help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9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43A6-F896-ACC8-E7BB-641CC2E0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9873C-E513-1A9B-4F57-86278B99C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What are you looking at when you get a score report from CAPE or </a:t>
            </a:r>
            <a:r>
              <a:rPr lang="en-US" err="1"/>
              <a:t>iReady</a:t>
            </a:r>
            <a:r>
              <a:rPr lang="en-US"/>
              <a:t>?</a:t>
            </a:r>
          </a:p>
          <a:p>
            <a:r>
              <a:rPr lang="en-US"/>
              <a:t>What is the important information? </a:t>
            </a:r>
          </a:p>
          <a:p>
            <a:r>
              <a:rPr lang="en-US"/>
              <a:t>What are the difference between 1, 2, 3, 4, or well below, below, on, mid-above</a:t>
            </a:r>
          </a:p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9963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2065-9B43-206C-CA93-3BA4E1E2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is </a:t>
            </a:r>
            <a:r>
              <a:rPr lang="en-US" err="1"/>
              <a:t>i</a:t>
            </a:r>
            <a:r>
              <a:rPr lang="en-US"/>
              <a:t>-Ready?  Why do we use it?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AD6F5-2A77-3DF6-F75B-5369EBB71DE8}"/>
              </a:ext>
            </a:extLst>
          </p:cNvPr>
          <p:cNvSpPr txBox="1"/>
          <p:nvPr/>
        </p:nvSpPr>
        <p:spPr>
          <a:xfrm>
            <a:off x="434237" y="1952183"/>
            <a:ext cx="5666563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u="sng">
                <a:ea typeface="+mn-lt"/>
                <a:cs typeface="+mn-lt"/>
              </a:rPr>
              <a:t>The </a:t>
            </a:r>
            <a:r>
              <a:rPr lang="en-US" sz="3200" u="sng" err="1">
                <a:ea typeface="+mn-lt"/>
                <a:cs typeface="+mn-lt"/>
              </a:rPr>
              <a:t>i</a:t>
            </a:r>
            <a:r>
              <a:rPr lang="en-US" sz="3200" u="sng">
                <a:ea typeface="+mn-lt"/>
                <a:cs typeface="+mn-lt"/>
              </a:rPr>
              <a:t>-Ready Diagnostic</a:t>
            </a:r>
            <a:r>
              <a:rPr lang="en-US" sz="3200">
                <a:ea typeface="+mn-lt"/>
                <a:cs typeface="+mn-lt"/>
              </a:rPr>
              <a:t> </a:t>
            </a:r>
            <a:endParaRPr lang="en-US" sz="3200"/>
          </a:p>
          <a:p>
            <a:pPr marL="457200" indent="-457200">
              <a:buFont typeface="Arial"/>
              <a:buChar char="•"/>
            </a:pPr>
            <a:r>
              <a:rPr lang="en-US" sz="3200">
                <a:ea typeface="+mn-lt"/>
                <a:cs typeface="+mn-lt"/>
              </a:rPr>
              <a:t>An adaptive assessment that adjusts its questions to suit your student’s instructional priorities. 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ea typeface="+mn-lt"/>
                <a:cs typeface="+mn-lt"/>
              </a:rPr>
              <a:t>Each item a student sees is individualized based on their answer to the previous question.  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ea typeface="+mn-lt"/>
                <a:cs typeface="+mn-lt"/>
              </a:rPr>
              <a:t>A series of correct answers will result in slightly harder questions, while a series of incorrect answers will yield slightly easier questions. </a:t>
            </a:r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4B760-E906-EBAE-553D-48818D81FCFB}"/>
              </a:ext>
            </a:extLst>
          </p:cNvPr>
          <p:cNvSpPr txBox="1"/>
          <p:nvPr/>
        </p:nvSpPr>
        <p:spPr>
          <a:xfrm>
            <a:off x="6478044" y="2181825"/>
            <a:ext cx="523859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u="sng" err="1">
                <a:ea typeface="+mn-lt"/>
                <a:cs typeface="+mn-lt"/>
              </a:rPr>
              <a:t>i</a:t>
            </a:r>
            <a:r>
              <a:rPr lang="en-US" sz="3200" u="sng">
                <a:ea typeface="+mn-lt"/>
                <a:cs typeface="+mn-lt"/>
              </a:rPr>
              <a:t>-Ready Personalized Instruction</a:t>
            </a:r>
            <a:r>
              <a:rPr lang="en-US" sz="3200">
                <a:ea typeface="+mn-lt"/>
                <a:cs typeface="+mn-lt"/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ea typeface="+mn-lt"/>
                <a:cs typeface="+mn-lt"/>
              </a:rPr>
              <a:t>Students are assigned a sequence of lessons (My Path) based on their needs as assessed by the diagnostic.</a:t>
            </a:r>
          </a:p>
          <a:p>
            <a:pPr marL="457200" indent="-457200">
              <a:buFont typeface="Arial"/>
              <a:buChar char="•"/>
            </a:pPr>
            <a:r>
              <a:rPr lang="en-US" sz="3200"/>
              <a:t>Students have an individualized learning path for each domain.</a:t>
            </a:r>
          </a:p>
          <a:p>
            <a:pPr marL="457200" indent="-457200">
              <a:buFont typeface="Arial"/>
              <a:buChar char="•"/>
            </a:pPr>
            <a:r>
              <a:rPr lang="en-US" sz="3200"/>
              <a:t>Teachers can also assign lessons based on instructional priorities.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79668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BF36-00D1-15E1-A6EE-F46F82E9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does I-ready assess?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9FC73-91DB-673E-6B12-0AF29831B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220417" cy="552515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ELA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66A96-2480-25FD-042E-088C5A17B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350" y="2498108"/>
            <a:ext cx="5982416" cy="46109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>
                <a:latin typeface="The Hand Bold"/>
                <a:ea typeface="Roboto"/>
                <a:cs typeface="Roboto"/>
              </a:rPr>
              <a:t>Phonological Awareness</a:t>
            </a:r>
            <a:endParaRPr lang="en-US" sz="2800">
              <a:latin typeface="The Hand Bold"/>
            </a:endParaRPr>
          </a:p>
          <a:p>
            <a:r>
              <a:rPr lang="en-US" sz="2800">
                <a:latin typeface="The Hand Bold"/>
                <a:ea typeface="Roboto"/>
                <a:cs typeface="Roboto"/>
              </a:rPr>
              <a:t>Phonics</a:t>
            </a:r>
            <a:endParaRPr lang="en-US" sz="2800">
              <a:latin typeface="The Hand Bold"/>
            </a:endParaRPr>
          </a:p>
          <a:p>
            <a:r>
              <a:rPr lang="en-US" sz="2800">
                <a:latin typeface="The Hand Bold"/>
                <a:ea typeface="Roboto"/>
                <a:cs typeface="Roboto"/>
              </a:rPr>
              <a:t>High-Frequency Words</a:t>
            </a:r>
            <a:endParaRPr lang="en-US" sz="2800">
              <a:latin typeface="The Hand Bold"/>
            </a:endParaRPr>
          </a:p>
          <a:p>
            <a:r>
              <a:rPr lang="en-US" sz="2800">
                <a:latin typeface="The Hand Bold"/>
                <a:ea typeface="Roboto"/>
                <a:cs typeface="Roboto"/>
              </a:rPr>
              <a:t>Vocabulary</a:t>
            </a:r>
            <a:endParaRPr lang="en-US" sz="2800">
              <a:latin typeface="The Hand Bold"/>
            </a:endParaRPr>
          </a:p>
          <a:p>
            <a:r>
              <a:rPr lang="en-US" sz="2800">
                <a:latin typeface="The Hand Bold"/>
                <a:ea typeface="Roboto"/>
                <a:cs typeface="Roboto"/>
              </a:rPr>
              <a:t>Comprehension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The Hand Bold"/>
                <a:ea typeface="Roboto"/>
                <a:cs typeface="Roboto"/>
              </a:rPr>
              <a:t>Informational Text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The Hand Bold"/>
                <a:ea typeface="Roboto"/>
                <a:cs typeface="Roboto"/>
              </a:rPr>
              <a:t>Literature</a:t>
            </a:r>
            <a:endParaRPr lang="en-US">
              <a:latin typeface="The Hand Bold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9B7C9-987C-D2FC-CB93-7628F1C7D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0009" y="1938528"/>
            <a:ext cx="5235379" cy="552515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Math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8C0A2-D790-DBC8-6C20-7FEC753A9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0885" y="2498108"/>
            <a:ext cx="5214503" cy="36923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Numbers and Operations</a:t>
            </a:r>
          </a:p>
          <a:p>
            <a:r>
              <a:rPr lang="en-US"/>
              <a:t>Algebra and Algebraic Thinking</a:t>
            </a:r>
          </a:p>
          <a:p>
            <a:r>
              <a:rPr lang="en-US"/>
              <a:t>Measurement and Data</a:t>
            </a:r>
          </a:p>
          <a:p>
            <a:r>
              <a:rPr lang="en-US"/>
              <a:t>Geometry</a:t>
            </a:r>
          </a:p>
        </p:txBody>
      </p:sp>
    </p:spTree>
    <p:extLst>
      <p:ext uri="{BB962C8B-B14F-4D97-AF65-F5344CB8AC3E}">
        <p14:creationId xmlns:p14="http://schemas.microsoft.com/office/powerpoint/2010/main" val="70925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49E4-F58A-A8FE-65E6-15A04AE5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Sample family report- 2nd Grader</a:t>
            </a:r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929E2C0-DD39-EC52-928F-C11F39235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98" y="2006876"/>
            <a:ext cx="10505687" cy="448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6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05C06-A502-BB02-8322-9F8783BE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Sample results report – 5th Grader</a:t>
            </a:r>
          </a:p>
        </p:txBody>
      </p:sp>
      <p:pic>
        <p:nvPicPr>
          <p:cNvPr id="4" name="Content Placeholder 3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29994EAA-87DD-4731-F073-AF5376705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767" r="146"/>
          <a:stretch>
            <a:fillRect/>
          </a:stretch>
        </p:blipFill>
        <p:spPr>
          <a:xfrm>
            <a:off x="1146493" y="1924735"/>
            <a:ext cx="9729928" cy="47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3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D454-B43D-5E99-4344-88CB686B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I-Ready Reading Score ranges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9E48A03-367A-933B-2D6B-C5D79F7B9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698" y="1929384"/>
            <a:ext cx="11189044" cy="4587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BAFDD1-B53C-6D49-815C-3E3C9D9B2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66" y="2287292"/>
            <a:ext cx="3349250" cy="175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93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0AC9F-F9E8-B905-60BB-352413E91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929F-E8A4-618A-7900-4BC8D29A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I-Ready Math Score Ranges</a:t>
            </a:r>
          </a:p>
        </p:txBody>
      </p:sp>
      <p:pic>
        <p:nvPicPr>
          <p:cNvPr id="10" name="Content Placeholder 9" descr="A table with numbers and a number on it&#10;&#10;AI-generated content may be incorrect.">
            <a:extLst>
              <a:ext uri="{FF2B5EF4-FFF2-40B4-BE49-F238E27FC236}">
                <a16:creationId xmlns:a16="http://schemas.microsoft.com/office/drawing/2014/main" id="{E34AB4C6-35EB-7B44-256B-1496E0803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212" y="1929384"/>
            <a:ext cx="11257609" cy="4574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72DF43-D447-24B8-DDBB-1262D1614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66" y="2300207"/>
            <a:ext cx="3349250" cy="175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8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B647-8966-ED61-D185-E0E8FF924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Coming up: Mid-year growth – </a:t>
            </a:r>
            <a:br>
              <a:rPr lang="en-US"/>
            </a:br>
            <a:r>
              <a:rPr lang="en-US"/>
              <a:t>1st Grader beginning on level</a:t>
            </a:r>
          </a:p>
        </p:txBody>
      </p:sp>
      <p:pic>
        <p:nvPicPr>
          <p:cNvPr id="4" name="Content Placeholder 3" descr="A screenshot of a graph&#10;&#10;AI-generated content may be incorrect.">
            <a:extLst>
              <a:ext uri="{FF2B5EF4-FFF2-40B4-BE49-F238E27FC236}">
                <a16:creationId xmlns:a16="http://schemas.microsoft.com/office/drawing/2014/main" id="{44FBA241-B4F3-36A8-2025-4C192E8D0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192" y="1848104"/>
            <a:ext cx="9405380" cy="470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8344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SketchyVTI</vt:lpstr>
      <vt:lpstr>LLL Score Sense </vt:lpstr>
      <vt:lpstr>Agenda</vt:lpstr>
      <vt:lpstr>What is i-Ready?  Why do we use it?</vt:lpstr>
      <vt:lpstr>What does I-ready assess?</vt:lpstr>
      <vt:lpstr>Sample family report- 2nd Grader</vt:lpstr>
      <vt:lpstr>Sample results report – 5th Grader</vt:lpstr>
      <vt:lpstr>I-Ready Reading Score ranges</vt:lpstr>
      <vt:lpstr>I-Ready Math Score Ranges</vt:lpstr>
      <vt:lpstr>Coming up: Mid-year growth –  1st Grader beginning on level</vt:lpstr>
      <vt:lpstr>Coming up: Mid-year growth –  1st Grader beginning below grade level</vt:lpstr>
      <vt:lpstr>CAPE – Comprehensive Assessment of Progress in Education</vt:lpstr>
      <vt:lpstr>Score ranges</vt:lpstr>
      <vt:lpstr>What is assessed?</vt:lpstr>
      <vt:lpstr>What does my kids score mean? - Literacy</vt:lpstr>
      <vt:lpstr>What does my kids score mean? - Math </vt:lpstr>
      <vt:lpstr>What does it all mean? </vt:lpstr>
      <vt:lpstr>What does it all mean? </vt:lpstr>
      <vt:lpstr>How can I support?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2025-11-13T18:52:41Z</dcterms:created>
  <dcterms:modified xsi:type="dcterms:W3CDTF">2025-11-18T04:14:28Z</dcterms:modified>
</cp:coreProperties>
</file>